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33"/>
  </p:notesMasterIdLst>
  <p:sldIdLst>
    <p:sldId id="256" r:id="rId2"/>
    <p:sldId id="259" r:id="rId3"/>
    <p:sldId id="258" r:id="rId4"/>
    <p:sldId id="262" r:id="rId5"/>
    <p:sldId id="261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9FB1-0CAC-4925-80F3-D19E9EAC5F6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90EC6EA8-E53B-4EB0-BE47-CB89061F1BF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 sz="1600" dirty="0"/>
            <a:t>1. Motivation und Einleitung</a:t>
          </a:r>
          <a:endParaRPr lang="en-US" sz="1600" dirty="0"/>
        </a:p>
      </dgm:t>
    </dgm:pt>
    <dgm:pt modelId="{302CFFC6-27AE-4836-8578-DFE3D34C970D}" type="parTrans" cxnId="{54C78B9E-B141-4031-8261-D3C8832E89C3}">
      <dgm:prSet/>
      <dgm:spPr/>
      <dgm:t>
        <a:bodyPr/>
        <a:lstStyle/>
        <a:p>
          <a:endParaRPr lang="en-US"/>
        </a:p>
      </dgm:t>
    </dgm:pt>
    <dgm:pt modelId="{B878689C-B3D3-47E9-A2BB-7653055F1164}" type="sibTrans" cxnId="{54C78B9E-B141-4031-8261-D3C8832E89C3}">
      <dgm:prSet/>
      <dgm:spPr/>
      <dgm:t>
        <a:bodyPr/>
        <a:lstStyle/>
        <a:p>
          <a:endParaRPr lang="en-US"/>
        </a:p>
      </dgm:t>
    </dgm:pt>
    <dgm:pt modelId="{25CD7B6E-29B4-44D0-BA5D-F4C2BC7CEBF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 dirty="0"/>
            <a:t>2. Logik als Algebra</a:t>
          </a:r>
          <a:endParaRPr lang="en-US" dirty="0"/>
        </a:p>
      </dgm:t>
    </dgm:pt>
    <dgm:pt modelId="{355F81B4-5485-43A6-947F-72E2EBC529C1}" type="parTrans" cxnId="{0268D793-5C8A-4337-82B9-7AF16963AD44}">
      <dgm:prSet/>
      <dgm:spPr/>
      <dgm:t>
        <a:bodyPr/>
        <a:lstStyle/>
        <a:p>
          <a:endParaRPr lang="en-US"/>
        </a:p>
      </dgm:t>
    </dgm:pt>
    <dgm:pt modelId="{681F29B7-DF6A-4AC9-9443-2DFEC4ECCA49}" type="sibTrans" cxnId="{0268D793-5C8A-4337-82B9-7AF16963AD44}">
      <dgm:prSet/>
      <dgm:spPr/>
      <dgm:t>
        <a:bodyPr/>
        <a:lstStyle/>
        <a:p>
          <a:endParaRPr lang="en-US"/>
        </a:p>
      </dgm:t>
    </dgm:pt>
    <dgm:pt modelId="{5FD769B4-06FD-4FC6-A756-06B313EFB4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400" dirty="0"/>
            <a:t>Algebraisierung der Semantik</a:t>
          </a:r>
        </a:p>
        <a:p>
          <a:pPr>
            <a:lnSpc>
              <a:spcPct val="100000"/>
            </a:lnSpc>
          </a:pPr>
          <a:r>
            <a:rPr lang="de-DE" sz="1400" dirty="0"/>
            <a:t>Algebraisierung der Syntaktik</a:t>
          </a:r>
          <a:endParaRPr lang="en-US" sz="1400" dirty="0"/>
        </a:p>
      </dgm:t>
    </dgm:pt>
    <dgm:pt modelId="{17212E74-C419-462A-BCCC-263E264B762D}" type="parTrans" cxnId="{3199815B-FA19-4C9C-B522-39B30F3F551E}">
      <dgm:prSet/>
      <dgm:spPr/>
      <dgm:t>
        <a:bodyPr/>
        <a:lstStyle/>
        <a:p>
          <a:endParaRPr lang="en-US"/>
        </a:p>
      </dgm:t>
    </dgm:pt>
    <dgm:pt modelId="{A8201AA2-44F7-429C-9C4E-E2EF3C4768F9}" type="sibTrans" cxnId="{3199815B-FA19-4C9C-B522-39B30F3F551E}">
      <dgm:prSet/>
      <dgm:spPr/>
      <dgm:t>
        <a:bodyPr/>
        <a:lstStyle/>
        <a:p>
          <a:endParaRPr lang="en-US"/>
        </a:p>
      </dgm:t>
    </dgm:pt>
    <dgm:pt modelId="{75E277A4-526E-45AB-AA07-72A4B133EC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400"/>
            <a:t>Der Stonesche Darstellungssatz</a:t>
          </a:r>
          <a:endParaRPr lang="en-US" sz="1400" dirty="0"/>
        </a:p>
      </dgm:t>
    </dgm:pt>
    <dgm:pt modelId="{A5ABB499-EBD5-4F9A-A4A3-FB4313A4270E}" type="parTrans" cxnId="{7CBD64F6-1146-4C40-A458-1F647D2DE63E}">
      <dgm:prSet/>
      <dgm:spPr/>
      <dgm:t>
        <a:bodyPr/>
        <a:lstStyle/>
        <a:p>
          <a:endParaRPr lang="en-US"/>
        </a:p>
      </dgm:t>
    </dgm:pt>
    <dgm:pt modelId="{EDAAA6F4-AF8C-488A-8A95-FDCE54C30F7B}" type="sibTrans" cxnId="{7CBD64F6-1146-4C40-A458-1F647D2DE63E}">
      <dgm:prSet/>
      <dgm:spPr/>
      <dgm:t>
        <a:bodyPr/>
        <a:lstStyle/>
        <a:p>
          <a:endParaRPr lang="en-US"/>
        </a:p>
      </dgm:t>
    </dgm:pt>
    <dgm:pt modelId="{0727C380-49EB-4547-8B06-C43303C3FAD9}" type="pres">
      <dgm:prSet presAssocID="{557F9FB1-0CAC-4925-80F3-D19E9EAC5F60}" presName="root" presStyleCnt="0">
        <dgm:presLayoutVars>
          <dgm:dir/>
          <dgm:resizeHandles val="exact"/>
        </dgm:presLayoutVars>
      </dgm:prSet>
      <dgm:spPr/>
    </dgm:pt>
    <dgm:pt modelId="{F7F5A729-1522-4489-AFFE-3CD3D2B5DFE3}" type="pres">
      <dgm:prSet presAssocID="{90EC6EA8-E53B-4EB0-BE47-CB89061F1BF3}" presName="compNode" presStyleCnt="0"/>
      <dgm:spPr/>
    </dgm:pt>
    <dgm:pt modelId="{68F52B3B-C233-465B-BCB9-2FEE93854DF3}" type="pres">
      <dgm:prSet presAssocID="{90EC6EA8-E53B-4EB0-BE47-CB89061F1BF3}" presName="iconRect" presStyleLbl="node1" presStyleIdx="0" presStyleCnt="2" custScaleX="77950" custScaleY="77950" custLinFactNeighborX="-46259" custLinFactNeighborY="335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06C38C36-9EEE-44D9-8963-709547C82E46}" type="pres">
      <dgm:prSet presAssocID="{90EC6EA8-E53B-4EB0-BE47-CB89061F1BF3}" presName="iconSpace" presStyleCnt="0"/>
      <dgm:spPr/>
    </dgm:pt>
    <dgm:pt modelId="{BB6A0037-2BF2-4315-B91D-E5E05613EE08}" type="pres">
      <dgm:prSet presAssocID="{90EC6EA8-E53B-4EB0-BE47-CB89061F1BF3}" presName="parTx" presStyleLbl="revTx" presStyleIdx="0" presStyleCnt="4" custLinFactNeighborX="-11098" custLinFactNeighborY="40207">
        <dgm:presLayoutVars>
          <dgm:chMax val="0"/>
          <dgm:chPref val="0"/>
        </dgm:presLayoutVars>
      </dgm:prSet>
      <dgm:spPr/>
    </dgm:pt>
    <dgm:pt modelId="{5C744F54-3F9A-47FD-8B5A-44AE67021F12}" type="pres">
      <dgm:prSet presAssocID="{90EC6EA8-E53B-4EB0-BE47-CB89061F1BF3}" presName="txSpace" presStyleCnt="0"/>
      <dgm:spPr/>
    </dgm:pt>
    <dgm:pt modelId="{600E335C-FE41-437D-B057-FCE257782CB0}" type="pres">
      <dgm:prSet presAssocID="{90EC6EA8-E53B-4EB0-BE47-CB89061F1BF3}" presName="desTx" presStyleLbl="revTx" presStyleIdx="1" presStyleCnt="4">
        <dgm:presLayoutVars/>
      </dgm:prSet>
      <dgm:spPr/>
    </dgm:pt>
    <dgm:pt modelId="{D979DFB4-8CC6-4A4D-BD57-736852369DDF}" type="pres">
      <dgm:prSet presAssocID="{B878689C-B3D3-47E9-A2BB-7653055F1164}" presName="sibTrans" presStyleCnt="0"/>
      <dgm:spPr/>
    </dgm:pt>
    <dgm:pt modelId="{04E59403-F490-4246-AB5A-0CCA78E071A8}" type="pres">
      <dgm:prSet presAssocID="{25CD7B6E-29B4-44D0-BA5D-F4C2BC7CEBFC}" presName="compNode" presStyleCnt="0"/>
      <dgm:spPr/>
    </dgm:pt>
    <dgm:pt modelId="{FFE4E3D9-F46A-42BE-8AA3-AE38AAC8435F}" type="pres">
      <dgm:prSet presAssocID="{25CD7B6E-29B4-44D0-BA5D-F4C2BC7CEBFC}" presName="iconRect" presStyleLbl="node1" presStyleIdx="1" presStyleCnt="2" custLinFactNeighborX="-19562" custLinFactNeighborY="148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0A2E39C2-1F5B-4A89-8F19-C4985320AEEE}" type="pres">
      <dgm:prSet presAssocID="{25CD7B6E-29B4-44D0-BA5D-F4C2BC7CEBFC}" presName="iconSpace" presStyleCnt="0"/>
      <dgm:spPr/>
    </dgm:pt>
    <dgm:pt modelId="{C6187DB1-EE23-4C6F-B40F-46629337DE48}" type="pres">
      <dgm:prSet presAssocID="{25CD7B6E-29B4-44D0-BA5D-F4C2BC7CEBFC}" presName="parTx" presStyleLbl="revTx" presStyleIdx="2" presStyleCnt="4" custLinFactNeighborX="-8763" custLinFactNeighborY="-2754">
        <dgm:presLayoutVars>
          <dgm:chMax val="0"/>
          <dgm:chPref val="0"/>
        </dgm:presLayoutVars>
      </dgm:prSet>
      <dgm:spPr/>
    </dgm:pt>
    <dgm:pt modelId="{752A1F0D-57C2-4D49-9EC8-67F9E52ABD04}" type="pres">
      <dgm:prSet presAssocID="{25CD7B6E-29B4-44D0-BA5D-F4C2BC7CEBFC}" presName="txSpace" presStyleCnt="0"/>
      <dgm:spPr/>
    </dgm:pt>
    <dgm:pt modelId="{67DAF732-9B32-40C7-B8E0-E6B81F63E4CD}" type="pres">
      <dgm:prSet presAssocID="{25CD7B6E-29B4-44D0-BA5D-F4C2BC7CEBFC}" presName="desTx" presStyleLbl="revTx" presStyleIdx="3" presStyleCnt="4" custLinFactNeighborX="-8763" custLinFactNeighborY="-1239">
        <dgm:presLayoutVars/>
      </dgm:prSet>
      <dgm:spPr/>
    </dgm:pt>
  </dgm:ptLst>
  <dgm:cxnLst>
    <dgm:cxn modelId="{8403F337-BD41-4C0E-9F44-C2A706803250}" type="presOf" srcId="{557F9FB1-0CAC-4925-80F3-D19E9EAC5F60}" destId="{0727C380-49EB-4547-8B06-C43303C3FAD9}" srcOrd="0" destOrd="0" presId="urn:microsoft.com/office/officeart/2018/5/layout/CenteredIconLabelDescriptionList"/>
    <dgm:cxn modelId="{705AB23C-7E4A-467B-BC55-141F34B5E67E}" type="presOf" srcId="{5FD769B4-06FD-4FC6-A756-06B313EFB4CB}" destId="{67DAF732-9B32-40C7-B8E0-E6B81F63E4CD}" srcOrd="0" destOrd="0" presId="urn:microsoft.com/office/officeart/2018/5/layout/CenteredIconLabelDescriptionList"/>
    <dgm:cxn modelId="{209C943E-6CBF-46B1-8370-6F862958AF94}" type="presOf" srcId="{25CD7B6E-29B4-44D0-BA5D-F4C2BC7CEBFC}" destId="{C6187DB1-EE23-4C6F-B40F-46629337DE48}" srcOrd="0" destOrd="0" presId="urn:microsoft.com/office/officeart/2018/5/layout/CenteredIconLabelDescriptionList"/>
    <dgm:cxn modelId="{3199815B-FA19-4C9C-B522-39B30F3F551E}" srcId="{25CD7B6E-29B4-44D0-BA5D-F4C2BC7CEBFC}" destId="{5FD769B4-06FD-4FC6-A756-06B313EFB4CB}" srcOrd="0" destOrd="0" parTransId="{17212E74-C419-462A-BCCC-263E264B762D}" sibTransId="{A8201AA2-44F7-429C-9C4E-E2EF3C4768F9}"/>
    <dgm:cxn modelId="{0268D793-5C8A-4337-82B9-7AF16963AD44}" srcId="{557F9FB1-0CAC-4925-80F3-D19E9EAC5F60}" destId="{25CD7B6E-29B4-44D0-BA5D-F4C2BC7CEBFC}" srcOrd="1" destOrd="0" parTransId="{355F81B4-5485-43A6-947F-72E2EBC529C1}" sibTransId="{681F29B7-DF6A-4AC9-9443-2DFEC4ECCA49}"/>
    <dgm:cxn modelId="{54C78B9E-B141-4031-8261-D3C8832E89C3}" srcId="{557F9FB1-0CAC-4925-80F3-D19E9EAC5F60}" destId="{90EC6EA8-E53B-4EB0-BE47-CB89061F1BF3}" srcOrd="0" destOrd="0" parTransId="{302CFFC6-27AE-4836-8578-DFE3D34C970D}" sibTransId="{B878689C-B3D3-47E9-A2BB-7653055F1164}"/>
    <dgm:cxn modelId="{B37C09A0-A85E-4C5B-B08C-419308F91799}" type="presOf" srcId="{90EC6EA8-E53B-4EB0-BE47-CB89061F1BF3}" destId="{BB6A0037-2BF2-4315-B91D-E5E05613EE08}" srcOrd="0" destOrd="0" presId="urn:microsoft.com/office/officeart/2018/5/layout/CenteredIconLabelDescriptionList"/>
    <dgm:cxn modelId="{C690BDDC-72AA-453C-BD04-A1A91A3FFB7F}" type="presOf" srcId="{75E277A4-526E-45AB-AA07-72A4B133ECCC}" destId="{67DAF732-9B32-40C7-B8E0-E6B81F63E4CD}" srcOrd="0" destOrd="1" presId="urn:microsoft.com/office/officeart/2018/5/layout/CenteredIconLabelDescriptionList"/>
    <dgm:cxn modelId="{7CBD64F6-1146-4C40-A458-1F647D2DE63E}" srcId="{25CD7B6E-29B4-44D0-BA5D-F4C2BC7CEBFC}" destId="{75E277A4-526E-45AB-AA07-72A4B133ECCC}" srcOrd="1" destOrd="0" parTransId="{A5ABB499-EBD5-4F9A-A4A3-FB4313A4270E}" sibTransId="{EDAAA6F4-AF8C-488A-8A95-FDCE54C30F7B}"/>
    <dgm:cxn modelId="{1AE33CFA-7050-4610-8C1C-396D28A063A6}" type="presParOf" srcId="{0727C380-49EB-4547-8B06-C43303C3FAD9}" destId="{F7F5A729-1522-4489-AFFE-3CD3D2B5DFE3}" srcOrd="0" destOrd="0" presId="urn:microsoft.com/office/officeart/2018/5/layout/CenteredIconLabelDescriptionList"/>
    <dgm:cxn modelId="{929F4A46-E8DA-4783-96D2-76EF0734B337}" type="presParOf" srcId="{F7F5A729-1522-4489-AFFE-3CD3D2B5DFE3}" destId="{68F52B3B-C233-465B-BCB9-2FEE93854DF3}" srcOrd="0" destOrd="0" presId="urn:microsoft.com/office/officeart/2018/5/layout/CenteredIconLabelDescriptionList"/>
    <dgm:cxn modelId="{D923FF83-4B4F-4A6C-8AC7-A117475CA05A}" type="presParOf" srcId="{F7F5A729-1522-4489-AFFE-3CD3D2B5DFE3}" destId="{06C38C36-9EEE-44D9-8963-709547C82E46}" srcOrd="1" destOrd="0" presId="urn:microsoft.com/office/officeart/2018/5/layout/CenteredIconLabelDescriptionList"/>
    <dgm:cxn modelId="{0F0A845C-53D2-42F5-8BB9-AA4DB70B9194}" type="presParOf" srcId="{F7F5A729-1522-4489-AFFE-3CD3D2B5DFE3}" destId="{BB6A0037-2BF2-4315-B91D-E5E05613EE08}" srcOrd="2" destOrd="0" presId="urn:microsoft.com/office/officeart/2018/5/layout/CenteredIconLabelDescriptionList"/>
    <dgm:cxn modelId="{87286872-B50B-4760-8721-9097D7B79A3A}" type="presParOf" srcId="{F7F5A729-1522-4489-AFFE-3CD3D2B5DFE3}" destId="{5C744F54-3F9A-47FD-8B5A-44AE67021F12}" srcOrd="3" destOrd="0" presId="urn:microsoft.com/office/officeart/2018/5/layout/CenteredIconLabelDescriptionList"/>
    <dgm:cxn modelId="{899CE594-7BFD-4F84-B39B-D1C7CBF6A62B}" type="presParOf" srcId="{F7F5A729-1522-4489-AFFE-3CD3D2B5DFE3}" destId="{600E335C-FE41-437D-B057-FCE257782CB0}" srcOrd="4" destOrd="0" presId="urn:microsoft.com/office/officeart/2018/5/layout/CenteredIconLabelDescriptionList"/>
    <dgm:cxn modelId="{03342FDC-51A4-408D-988F-1E2129ED8EED}" type="presParOf" srcId="{0727C380-49EB-4547-8B06-C43303C3FAD9}" destId="{D979DFB4-8CC6-4A4D-BD57-736852369DDF}" srcOrd="1" destOrd="0" presId="urn:microsoft.com/office/officeart/2018/5/layout/CenteredIconLabelDescriptionList"/>
    <dgm:cxn modelId="{9DAF054F-2009-4042-8F53-14E6656B9A2C}" type="presParOf" srcId="{0727C380-49EB-4547-8B06-C43303C3FAD9}" destId="{04E59403-F490-4246-AB5A-0CCA78E071A8}" srcOrd="2" destOrd="0" presId="urn:microsoft.com/office/officeart/2018/5/layout/CenteredIconLabelDescriptionList"/>
    <dgm:cxn modelId="{021F930A-E951-4272-96DB-77E63CE71E33}" type="presParOf" srcId="{04E59403-F490-4246-AB5A-0CCA78E071A8}" destId="{FFE4E3D9-F46A-42BE-8AA3-AE38AAC8435F}" srcOrd="0" destOrd="0" presId="urn:microsoft.com/office/officeart/2018/5/layout/CenteredIconLabelDescriptionList"/>
    <dgm:cxn modelId="{32007909-146C-43F9-AF1D-3D32EB793068}" type="presParOf" srcId="{04E59403-F490-4246-AB5A-0CCA78E071A8}" destId="{0A2E39C2-1F5B-4A89-8F19-C4985320AEEE}" srcOrd="1" destOrd="0" presId="urn:microsoft.com/office/officeart/2018/5/layout/CenteredIconLabelDescriptionList"/>
    <dgm:cxn modelId="{CE3F910A-9E3F-4995-A665-439502757A7A}" type="presParOf" srcId="{04E59403-F490-4246-AB5A-0CCA78E071A8}" destId="{C6187DB1-EE23-4C6F-B40F-46629337DE48}" srcOrd="2" destOrd="0" presId="urn:microsoft.com/office/officeart/2018/5/layout/CenteredIconLabelDescriptionList"/>
    <dgm:cxn modelId="{1413B250-F0A3-4E6E-89CE-660B88BC0874}" type="presParOf" srcId="{04E59403-F490-4246-AB5A-0CCA78E071A8}" destId="{752A1F0D-57C2-4D49-9EC8-67F9E52ABD04}" srcOrd="3" destOrd="0" presId="urn:microsoft.com/office/officeart/2018/5/layout/CenteredIconLabelDescriptionList"/>
    <dgm:cxn modelId="{1C3BB136-B591-4A86-820B-43F0B9593CF6}" type="presParOf" srcId="{04E59403-F490-4246-AB5A-0CCA78E071A8}" destId="{67DAF732-9B32-40C7-B8E0-E6B81F63E4C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66EDA-0877-4137-B902-8239CD44C7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71ECE-193A-42AA-A459-46179A9323EC}">
      <dgm:prSet custT="1"/>
      <dgm:spPr/>
      <dgm:t>
        <a:bodyPr/>
        <a:lstStyle/>
        <a:p>
          <a:r>
            <a:rPr lang="de-DE" sz="3200" dirty="0">
              <a:latin typeface="+mj-lt"/>
            </a:rPr>
            <a:t>Algebraisierung der Semantik (Mengen-Algebren)</a:t>
          </a:r>
          <a:endParaRPr lang="en-US" sz="3200" dirty="0">
            <a:latin typeface="+mj-lt"/>
          </a:endParaRPr>
        </a:p>
      </dgm:t>
    </dgm:pt>
    <dgm:pt modelId="{EB14D09B-57E2-4A2E-8FE0-46D34AA0DDB8}" type="parTrans" cxnId="{A424EC34-10BE-4276-9DC7-EDDA3A0390D3}">
      <dgm:prSet/>
      <dgm:spPr/>
      <dgm:t>
        <a:bodyPr/>
        <a:lstStyle/>
        <a:p>
          <a:endParaRPr lang="en-US"/>
        </a:p>
      </dgm:t>
    </dgm:pt>
    <dgm:pt modelId="{8175CE15-41A8-4FBB-B7C8-56E0A5E33801}" type="sibTrans" cxnId="{A424EC34-10BE-4276-9DC7-EDDA3A0390D3}">
      <dgm:prSet/>
      <dgm:spPr/>
      <dgm:t>
        <a:bodyPr/>
        <a:lstStyle/>
        <a:p>
          <a:endParaRPr lang="en-US"/>
        </a:p>
      </dgm:t>
    </dgm:pt>
    <dgm:pt modelId="{D09E4B1E-5DC2-4F1D-B837-399C7C71CDBA}">
      <dgm:prSet custT="1"/>
      <dgm:spPr/>
      <dgm:t>
        <a:bodyPr/>
        <a:lstStyle/>
        <a:p>
          <a:r>
            <a:rPr lang="de-DE" sz="3200" dirty="0">
              <a:latin typeface="+mj-lt"/>
            </a:rPr>
            <a:t>Algebraisierung der Syntaktik (Boolesche Algebren)</a:t>
          </a:r>
          <a:endParaRPr lang="en-US" sz="3200" dirty="0">
            <a:latin typeface="+mj-lt"/>
          </a:endParaRPr>
        </a:p>
      </dgm:t>
    </dgm:pt>
    <dgm:pt modelId="{AB228E9B-0F7B-4BE5-BB8D-9917732FD57A}" type="parTrans" cxnId="{9BE1D433-34E3-4510-8544-73F02C4FF729}">
      <dgm:prSet/>
      <dgm:spPr/>
      <dgm:t>
        <a:bodyPr/>
        <a:lstStyle/>
        <a:p>
          <a:endParaRPr lang="en-US"/>
        </a:p>
      </dgm:t>
    </dgm:pt>
    <dgm:pt modelId="{987D720D-8570-45E1-9F21-AAE4BA1CD841}" type="sibTrans" cxnId="{9BE1D433-34E3-4510-8544-73F02C4FF729}">
      <dgm:prSet/>
      <dgm:spPr/>
      <dgm:t>
        <a:bodyPr/>
        <a:lstStyle/>
        <a:p>
          <a:endParaRPr lang="en-US"/>
        </a:p>
      </dgm:t>
    </dgm:pt>
    <dgm:pt modelId="{CBAD5568-0955-4EBD-BF4E-7569B55F21DF}">
      <dgm:prSet custT="1"/>
      <dgm:spPr/>
      <dgm:t>
        <a:bodyPr/>
        <a:lstStyle/>
        <a:p>
          <a:r>
            <a:rPr lang="de-DE" sz="3200" dirty="0">
              <a:latin typeface="+mj-lt"/>
            </a:rPr>
            <a:t>Der Stonesche Darstellungssatz</a:t>
          </a:r>
          <a:endParaRPr lang="en-US" sz="3200" dirty="0">
            <a:latin typeface="+mj-lt"/>
          </a:endParaRPr>
        </a:p>
      </dgm:t>
    </dgm:pt>
    <dgm:pt modelId="{B7818525-D058-4C7D-83CE-3B4CA71498CB}" type="parTrans" cxnId="{E75BF958-58AA-43EC-96B9-91B5E5B08441}">
      <dgm:prSet/>
      <dgm:spPr/>
      <dgm:t>
        <a:bodyPr/>
        <a:lstStyle/>
        <a:p>
          <a:endParaRPr lang="en-US"/>
        </a:p>
      </dgm:t>
    </dgm:pt>
    <dgm:pt modelId="{F3B19395-8542-46D8-BAEF-52A111C07C67}" type="sibTrans" cxnId="{E75BF958-58AA-43EC-96B9-91B5E5B08441}">
      <dgm:prSet/>
      <dgm:spPr/>
      <dgm:t>
        <a:bodyPr/>
        <a:lstStyle/>
        <a:p>
          <a:endParaRPr lang="en-US"/>
        </a:p>
      </dgm:t>
    </dgm:pt>
    <dgm:pt modelId="{E6DB5741-1762-4D99-A7C6-2E6AB65E5BDC}" type="pres">
      <dgm:prSet presAssocID="{61466EDA-0877-4137-B902-8239CD44C7A3}" presName="linear" presStyleCnt="0">
        <dgm:presLayoutVars>
          <dgm:animLvl val="lvl"/>
          <dgm:resizeHandles val="exact"/>
        </dgm:presLayoutVars>
      </dgm:prSet>
      <dgm:spPr/>
    </dgm:pt>
    <dgm:pt modelId="{F9ED564C-6440-4BF4-BE91-9624F0EEF2A6}" type="pres">
      <dgm:prSet presAssocID="{09471ECE-193A-42AA-A459-46179A9323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F4993A-2D30-4F27-8783-8F245D381D52}" type="pres">
      <dgm:prSet presAssocID="{8175CE15-41A8-4FBB-B7C8-56E0A5E33801}" presName="spacer" presStyleCnt="0"/>
      <dgm:spPr/>
    </dgm:pt>
    <dgm:pt modelId="{F6B8F52B-6DC4-4C02-999B-3B64E7C2D2C2}" type="pres">
      <dgm:prSet presAssocID="{D09E4B1E-5DC2-4F1D-B837-399C7C71CD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F4A993-1A6E-4BDA-98E1-F12CDADA7425}" type="pres">
      <dgm:prSet presAssocID="{987D720D-8570-45E1-9F21-AAE4BA1CD841}" presName="spacer" presStyleCnt="0"/>
      <dgm:spPr/>
    </dgm:pt>
    <dgm:pt modelId="{FE050D26-820F-4885-9979-A77C1D0BD183}" type="pres">
      <dgm:prSet presAssocID="{CBAD5568-0955-4EBD-BF4E-7569B55F21DF}" presName="parentText" presStyleLbl="node1" presStyleIdx="2" presStyleCnt="3" custLinFactNeighborX="-546">
        <dgm:presLayoutVars>
          <dgm:chMax val="0"/>
          <dgm:bulletEnabled val="1"/>
        </dgm:presLayoutVars>
      </dgm:prSet>
      <dgm:spPr/>
    </dgm:pt>
  </dgm:ptLst>
  <dgm:cxnLst>
    <dgm:cxn modelId="{9BE1D433-34E3-4510-8544-73F02C4FF729}" srcId="{61466EDA-0877-4137-B902-8239CD44C7A3}" destId="{D09E4B1E-5DC2-4F1D-B837-399C7C71CDBA}" srcOrd="1" destOrd="0" parTransId="{AB228E9B-0F7B-4BE5-BB8D-9917732FD57A}" sibTransId="{987D720D-8570-45E1-9F21-AAE4BA1CD841}"/>
    <dgm:cxn modelId="{A424EC34-10BE-4276-9DC7-EDDA3A0390D3}" srcId="{61466EDA-0877-4137-B902-8239CD44C7A3}" destId="{09471ECE-193A-42AA-A459-46179A9323EC}" srcOrd="0" destOrd="0" parTransId="{EB14D09B-57E2-4A2E-8FE0-46D34AA0DDB8}" sibTransId="{8175CE15-41A8-4FBB-B7C8-56E0A5E33801}"/>
    <dgm:cxn modelId="{9DB06A69-B2DE-44F2-B638-5FD684D426D7}" type="presOf" srcId="{D09E4B1E-5DC2-4F1D-B837-399C7C71CDBA}" destId="{F6B8F52B-6DC4-4C02-999B-3B64E7C2D2C2}" srcOrd="0" destOrd="0" presId="urn:microsoft.com/office/officeart/2005/8/layout/vList2"/>
    <dgm:cxn modelId="{E75BF958-58AA-43EC-96B9-91B5E5B08441}" srcId="{61466EDA-0877-4137-B902-8239CD44C7A3}" destId="{CBAD5568-0955-4EBD-BF4E-7569B55F21DF}" srcOrd="2" destOrd="0" parTransId="{B7818525-D058-4C7D-83CE-3B4CA71498CB}" sibTransId="{F3B19395-8542-46D8-BAEF-52A111C07C67}"/>
    <dgm:cxn modelId="{055EEB79-206D-41F0-8C28-55C1526C4345}" type="presOf" srcId="{61466EDA-0877-4137-B902-8239CD44C7A3}" destId="{E6DB5741-1762-4D99-A7C6-2E6AB65E5BDC}" srcOrd="0" destOrd="0" presId="urn:microsoft.com/office/officeart/2005/8/layout/vList2"/>
    <dgm:cxn modelId="{9C4C0082-975E-49A0-8C1D-2E5327B8DFD9}" type="presOf" srcId="{09471ECE-193A-42AA-A459-46179A9323EC}" destId="{F9ED564C-6440-4BF4-BE91-9624F0EEF2A6}" srcOrd="0" destOrd="0" presId="urn:microsoft.com/office/officeart/2005/8/layout/vList2"/>
    <dgm:cxn modelId="{1F2E88EA-2983-4368-9996-D6CBF644A5E2}" type="presOf" srcId="{CBAD5568-0955-4EBD-BF4E-7569B55F21DF}" destId="{FE050D26-820F-4885-9979-A77C1D0BD183}" srcOrd="0" destOrd="0" presId="urn:microsoft.com/office/officeart/2005/8/layout/vList2"/>
    <dgm:cxn modelId="{A285BBEA-6EF8-4FFD-906A-BC9FF2E4BE00}" type="presParOf" srcId="{E6DB5741-1762-4D99-A7C6-2E6AB65E5BDC}" destId="{F9ED564C-6440-4BF4-BE91-9624F0EEF2A6}" srcOrd="0" destOrd="0" presId="urn:microsoft.com/office/officeart/2005/8/layout/vList2"/>
    <dgm:cxn modelId="{B97A326B-A2A6-431D-9041-A39E51C8FDE1}" type="presParOf" srcId="{E6DB5741-1762-4D99-A7C6-2E6AB65E5BDC}" destId="{58F4993A-2D30-4F27-8783-8F245D381D52}" srcOrd="1" destOrd="0" presId="urn:microsoft.com/office/officeart/2005/8/layout/vList2"/>
    <dgm:cxn modelId="{777A1589-6995-4E47-B1CD-2FB39FC1DF5A}" type="presParOf" srcId="{E6DB5741-1762-4D99-A7C6-2E6AB65E5BDC}" destId="{F6B8F52B-6DC4-4C02-999B-3B64E7C2D2C2}" srcOrd="2" destOrd="0" presId="urn:microsoft.com/office/officeart/2005/8/layout/vList2"/>
    <dgm:cxn modelId="{E781B3E9-51D3-4182-A47C-F00D644C01BD}" type="presParOf" srcId="{E6DB5741-1762-4D99-A7C6-2E6AB65E5BDC}" destId="{CEF4A993-1A6E-4BDA-98E1-F12CDADA7425}" srcOrd="3" destOrd="0" presId="urn:microsoft.com/office/officeart/2005/8/layout/vList2"/>
    <dgm:cxn modelId="{E22AA7CD-4038-4786-A76E-49F2A8D50DC6}" type="presParOf" srcId="{E6DB5741-1762-4D99-A7C6-2E6AB65E5BDC}" destId="{FE050D26-820F-4885-9979-A77C1D0BD1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52B3B-C233-465B-BCB9-2FEE93854DF3}">
      <dsp:nvSpPr>
        <dsp:cNvPr id="0" name=""/>
        <dsp:cNvSpPr/>
      </dsp:nvSpPr>
      <dsp:spPr>
        <a:xfrm>
          <a:off x="1634266" y="1496287"/>
          <a:ext cx="918721" cy="9187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A0037-2BF2-4315-B91D-E5E05613EE08}">
      <dsp:nvSpPr>
        <dsp:cNvPr id="0" name=""/>
        <dsp:cNvSpPr/>
      </dsp:nvSpPr>
      <dsp:spPr>
        <a:xfrm>
          <a:off x="0" y="254393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1600" kern="1200" dirty="0"/>
            <a:t>1. Motivation und Einleitung</a:t>
          </a:r>
          <a:endParaRPr lang="en-US" sz="1600" kern="1200" dirty="0"/>
        </a:p>
      </dsp:txBody>
      <dsp:txXfrm>
        <a:off x="0" y="2543936"/>
        <a:ext cx="4320000" cy="648000"/>
      </dsp:txXfrm>
    </dsp:sp>
    <dsp:sp modelId="{600E335C-FE41-437D-B057-FCE257782CB0}">
      <dsp:nvSpPr>
        <dsp:cNvPr id="0" name=""/>
        <dsp:cNvSpPr/>
      </dsp:nvSpPr>
      <dsp:spPr>
        <a:xfrm>
          <a:off x="478837" y="2993746"/>
          <a:ext cx="4320000" cy="76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4E3D9-F46A-42BE-8AA3-AE38AAC8435F}">
      <dsp:nvSpPr>
        <dsp:cNvPr id="0" name=""/>
        <dsp:cNvSpPr/>
      </dsp:nvSpPr>
      <dsp:spPr>
        <a:xfrm>
          <a:off x="6663060" y="109295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87DB1-EE23-4C6F-B40F-46629337DE48}">
      <dsp:nvSpPr>
        <dsp:cNvPr id="0" name=""/>
        <dsp:cNvSpPr/>
      </dsp:nvSpPr>
      <dsp:spPr>
        <a:xfrm>
          <a:off x="5176275" y="249721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600" kern="1200" dirty="0"/>
            <a:t>2. Logik als Algebra</a:t>
          </a:r>
          <a:endParaRPr lang="en-US" sz="3600" kern="1200" dirty="0"/>
        </a:p>
      </dsp:txBody>
      <dsp:txXfrm>
        <a:off x="5176275" y="2497217"/>
        <a:ext cx="4320000" cy="648000"/>
      </dsp:txXfrm>
    </dsp:sp>
    <dsp:sp modelId="{67DAF732-9B32-40C7-B8E0-E6B81F63E4CD}">
      <dsp:nvSpPr>
        <dsp:cNvPr id="0" name=""/>
        <dsp:cNvSpPr/>
      </dsp:nvSpPr>
      <dsp:spPr>
        <a:xfrm>
          <a:off x="5176275" y="3215984"/>
          <a:ext cx="4320000" cy="76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Algebraisierung der Semantik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Algebraisierung der Syntaktik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Der Stonesche Darstellungssatz</a:t>
          </a:r>
          <a:endParaRPr lang="en-US" sz="1400" kern="1200" dirty="0"/>
        </a:p>
      </dsp:txBody>
      <dsp:txXfrm>
        <a:off x="5176275" y="3215984"/>
        <a:ext cx="4320000" cy="761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D564C-6440-4BF4-BE91-9624F0EEF2A6}">
      <dsp:nvSpPr>
        <dsp:cNvPr id="0" name=""/>
        <dsp:cNvSpPr/>
      </dsp:nvSpPr>
      <dsp:spPr>
        <a:xfrm>
          <a:off x="0" y="15020"/>
          <a:ext cx="10241885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latin typeface="+mj-lt"/>
            </a:rPr>
            <a:t>Algebraisierung der Semantik (Mengen-Algebren)</a:t>
          </a:r>
          <a:endParaRPr lang="en-US" sz="3200" kern="1200" dirty="0">
            <a:latin typeface="+mj-lt"/>
          </a:endParaRPr>
        </a:p>
      </dsp:txBody>
      <dsp:txXfrm>
        <a:off x="54830" y="69850"/>
        <a:ext cx="10132225" cy="1013540"/>
      </dsp:txXfrm>
    </dsp:sp>
    <dsp:sp modelId="{F6B8F52B-6DC4-4C02-999B-3B64E7C2D2C2}">
      <dsp:nvSpPr>
        <dsp:cNvPr id="0" name=""/>
        <dsp:cNvSpPr/>
      </dsp:nvSpPr>
      <dsp:spPr>
        <a:xfrm>
          <a:off x="0" y="1311020"/>
          <a:ext cx="10241885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latin typeface="+mj-lt"/>
            </a:rPr>
            <a:t>Algebraisierung der Syntaktik (Boolesche Algebren)</a:t>
          </a:r>
          <a:endParaRPr lang="en-US" sz="3200" kern="1200" dirty="0">
            <a:latin typeface="+mj-lt"/>
          </a:endParaRPr>
        </a:p>
      </dsp:txBody>
      <dsp:txXfrm>
        <a:off x="54830" y="1365850"/>
        <a:ext cx="10132225" cy="1013540"/>
      </dsp:txXfrm>
    </dsp:sp>
    <dsp:sp modelId="{FE050D26-820F-4885-9979-A77C1D0BD183}">
      <dsp:nvSpPr>
        <dsp:cNvPr id="0" name=""/>
        <dsp:cNvSpPr/>
      </dsp:nvSpPr>
      <dsp:spPr>
        <a:xfrm>
          <a:off x="0" y="2607021"/>
          <a:ext cx="10241885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latin typeface="+mj-lt"/>
            </a:rPr>
            <a:t>Der Stonesche Darstellungssatz</a:t>
          </a:r>
          <a:endParaRPr lang="en-US" sz="3200" kern="1200" dirty="0">
            <a:latin typeface="+mj-lt"/>
          </a:endParaRPr>
        </a:p>
      </dsp:txBody>
      <dsp:txXfrm>
        <a:off x="54830" y="2661851"/>
        <a:ext cx="10132225" cy="101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29FC2-3033-45A7-ACA4-E8B927965B91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B50A-9870-436B-82C3-2A80ABCD1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30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BB50A-9870-436B-82C3-2A80ABCD1FC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63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920-3F60-45EE-8B92-FA6F99439A9F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17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C29-034C-4E17-B294-E263C2CA08A8}" type="datetime1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83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C9E5-EB74-4BEC-AD11-90E617858C7B}" type="datetime1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44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84C7-8E04-42F3-84A7-4089E8E2CDA8}" type="datetime1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244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D0F7-02AB-4DF4-A1FD-544D7CDAB5D9}" type="datetime1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112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0934-6135-4C83-B1D1-D2700DD7DC3F}" type="datetime1">
              <a:rPr lang="de-DE" smtClean="0"/>
              <a:t>24.03.2023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34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30A-BB2B-46A4-BC72-83018D7DCBE5}" type="datetime1">
              <a:rPr lang="de-DE" smtClean="0"/>
              <a:t>24.03.2023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37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7E5A-81ED-4774-89A8-134567EF5F1E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90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8FF0-1A78-4C38-8EA7-2F68FEF5FBBE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00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AB98-DBA7-4F76-AF7F-08778CAFF739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62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480A-EE56-4D24-B9E1-8FA18C3147AF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95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D436-5604-4D66-855D-E89F5B444C73}" type="datetime1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99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263B-B1B0-46ED-973D-FA5A3542B2AA}" type="datetime1">
              <a:rPr lang="de-DE" smtClean="0"/>
              <a:t>24.03.2023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76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436B-065C-420B-9B33-93780F953CE5}" type="datetime1">
              <a:rPr lang="de-DE" smtClean="0"/>
              <a:t>24.03.2023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3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11AB-6A01-4292-8DE2-7D641BCE2ECB}" type="datetime1">
              <a:rPr lang="de-DE" smtClean="0"/>
              <a:t>24.03.2023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70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A15-13D7-4404-B9A1-A9F6417CA67A}" type="datetime1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38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C19-A366-4E26-A36E-9150A86AE3E7}" type="datetime1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83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C4B7DE-C2CA-4015-9A3E-3DB5ED53FE99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2060B4E-46ED-40BD-9C8B-F1C275419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144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4825C-DEB5-46E7-35A8-89C6C6294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96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7EA04C-CB4B-CAC5-64E3-A470D2E56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26422"/>
            <a:ext cx="12191979" cy="871919"/>
          </a:xfrm>
        </p:spPr>
        <p:txBody>
          <a:bodyPr>
            <a:noAutofit/>
          </a:bodyPr>
          <a:lstStyle/>
          <a:p>
            <a:r>
              <a:rPr lang="de-DE" sz="7200" dirty="0">
                <a:effectLst/>
                <a:latin typeface="Bentham" panose="02000503000000000000" pitchFamily="2" charset="0"/>
              </a:rPr>
              <a:t>Boolesche Algebren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C5A17A-4034-228A-C8F0-9F0D60ACE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Bentham" panose="02000503000000000000" pitchFamily="2" charset="0"/>
              </a:rPr>
              <a:t>Von David Jaeschke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9BA1E82-A637-2CB4-ED8B-F84FF99DB63B}"/>
              </a:ext>
            </a:extLst>
          </p:cNvPr>
          <p:cNvCxnSpPr/>
          <p:nvPr/>
        </p:nvCxnSpPr>
        <p:spPr>
          <a:xfrm>
            <a:off x="2483140" y="3816991"/>
            <a:ext cx="23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21D78B3-F5C5-0742-D01F-B499B8A9CF71}"/>
              </a:ext>
            </a:extLst>
          </p:cNvPr>
          <p:cNvCxnSpPr/>
          <p:nvPr/>
        </p:nvCxnSpPr>
        <p:spPr>
          <a:xfrm>
            <a:off x="7392098" y="3816991"/>
            <a:ext cx="23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C325D7-4C07-E9ED-51B3-798AC2D0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89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D62A7-4E84-523A-BB36-D190AD93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Algebraisierung der Aussagelogischen Semantik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A0558A-B451-8584-DB1D-13F2CFF4B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{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0, 1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}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+,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−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0))</a:t>
            </a:r>
          </a:p>
          <a:p>
            <a:pPr marL="36900" indent="0">
              <a:buNone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Calibri" panose="020F0502020204030204" pitchFamily="34" charset="0"/>
              </a:rPr>
              <a:t>-a = 1 - a </a:t>
            </a:r>
          </a:p>
          <a:p>
            <a:pPr marL="36900" indent="0">
              <a:buNone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Calibri" panose="020F0502020204030204" pitchFamily="34" charset="0"/>
              </a:rPr>
              <a:t>a + b = max(a, b)</a:t>
            </a:r>
          </a:p>
          <a:p>
            <a:pPr marL="36900" indent="0">
              <a:buNone/>
            </a:pP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marL="36900" indent="0">
              <a:buNone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Die Auswertung einer Formel entspricht nun der Abbildung in die Algebra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2</a:t>
            </a:r>
          </a:p>
          <a:p>
            <a:pPr marL="36900" indent="0">
              <a:buNone/>
            </a:pP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marL="36900" indent="0">
              <a:buNone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-&gt; Wir benötigen noch eine Algebraische Struktur auf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Form(Φ).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1C48FB-2045-8179-79DC-EC9AD8E8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60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FD77D-C993-7350-0ACB-348D23A0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Algebraisierung der Aussagelogischen Semantik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0775C8-29E4-CADD-A7B7-79EBEC0D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8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de-DE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(Φ) = (Form(Φ), +,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−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⊥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−φ :=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￢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φ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φ + ψ := φ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∨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ψ </a:t>
            </a:r>
          </a:p>
          <a:p>
            <a:pPr marL="36900" indent="0">
              <a:buNone/>
            </a:pP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MSY10"/>
              <a:cs typeface="Calibri" panose="020F0502020204030204" pitchFamily="34" charset="0"/>
            </a:endParaRP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˜θ: </a:t>
            </a:r>
            <a:r>
              <a:rPr lang="de-DE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(Φ)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→ </a:t>
            </a: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ist nun ein Homomorphismus: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˜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(a + b) = ˜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MSY10"/>
                <a:cs typeface="Cambria Math" panose="02040503050406030204" pitchFamily="18" charset="0"/>
              </a:rPr>
              <a:t>∨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b) = max(˜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(a), ˜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(b)) = ˜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(a)+ ˜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(b)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˜θ(-a) = ˜θ(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￢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a) = 1- ˜θ(a) = - ˜θ(a)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de-DE" sz="1800" dirty="0">
              <a:effectLst/>
              <a:latin typeface="+mj-lt"/>
              <a:ea typeface="CMSY10"/>
              <a:cs typeface="Calibri" panose="020F0502020204030204" pitchFamily="34" charset="0"/>
            </a:endParaRPr>
          </a:p>
          <a:p>
            <a:pPr marL="3690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E1B97D-6A3E-D3A0-C154-2ED1EC6C8CD3}"/>
              </a:ext>
            </a:extLst>
          </p:cNvPr>
          <p:cNvSpPr txBox="1"/>
          <p:nvPr/>
        </p:nvSpPr>
        <p:spPr>
          <a:xfrm>
            <a:off x="8742947" y="2271683"/>
            <a:ext cx="2668003" cy="140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>
              <a:buNone/>
            </a:pP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˜θ: Form(Φ) 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→ 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</a:t>
            </a: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￢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φ) = 1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− 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˜θ(φ),</a:t>
            </a:r>
            <a:endParaRPr lang="de-DE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˜θ(φ 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∨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ψ) = max(˜θ(φ), ˜θ(ψ))</a:t>
            </a:r>
          </a:p>
          <a:p>
            <a:endParaRPr lang="de-DE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5CC155-CECB-1C07-6394-C035B5683FA2}"/>
              </a:ext>
            </a:extLst>
          </p:cNvPr>
          <p:cNvSpPr txBox="1"/>
          <p:nvPr/>
        </p:nvSpPr>
        <p:spPr>
          <a:xfrm>
            <a:off x="8742947" y="4089068"/>
            <a:ext cx="189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>
              <a:buNone/>
            </a:pPr>
            <a:r>
              <a:rPr lang="de-DE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{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0, 1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}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+, 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−</a:t>
            </a: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0))</a:t>
            </a:r>
          </a:p>
          <a:p>
            <a:pPr marL="36900" indent="0">
              <a:buNone/>
            </a:pP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Calibri" panose="020F0502020204030204" pitchFamily="34" charset="0"/>
              </a:rPr>
              <a:t>-a = 1 - a </a:t>
            </a:r>
          </a:p>
          <a:p>
            <a:pPr marL="36900" indent="0">
              <a:buNone/>
            </a:pPr>
            <a:r>
              <a:rPr lang="de-DE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Calibri" panose="020F0502020204030204" pitchFamily="34" charset="0"/>
              </a:rPr>
              <a:t>a + b = max(a, b)</a:t>
            </a:r>
          </a:p>
          <a:p>
            <a:endParaRPr lang="de-DE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7AEA9F-3F02-081D-49D3-0B633607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66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D532C-E865-5980-D772-25252C41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Algebraisierung der Aussagelogischen Semantik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ED13A-2CA9-B160-D9B2-A6E38562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08983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Gleichheit der Algebraischen Logik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∨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(q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∧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p)  und p gleich?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Hierfür führen wir den Operator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↔ ein: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˜θ(φ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↔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ψ) = 1 genau dann, wenn ˜θ(φ) = ˜θ(ψ)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˜θ(φ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↔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ψ) = 0, sonst.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Seien φ und ψ Formeln, es gilt: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|=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φ genau dann, wenn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2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|= φ ≈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2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|= φ ≈ ψ genau dann, wenn |=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φ ↔ ψ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|=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φ ↔ (φ↔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)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FCC1F4-EA24-ADDD-10D7-75971FA9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9997-BFBF-5E5C-CC30-37789060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Algebraisierung der Aussagelogischen Semantik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450538-7581-0375-B8C9-009F4C986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20900"/>
          </a:xfrm>
        </p:spPr>
        <p:txBody>
          <a:bodyPr/>
          <a:lstStyle/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Potenzmengen Algebren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 Menge, P(A) Potenzmenge</a:t>
            </a:r>
          </a:p>
          <a:p>
            <a:pPr marL="36900" indent="0">
              <a:buNone/>
            </a:pP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P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(A) = (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P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(A),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∪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−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BM10"/>
                <a:cs typeface="Cambria Math" panose="02040503050406030204" pitchFamily="18" charset="0"/>
              </a:rPr>
              <a:t>∅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	∩ = (-(-A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∪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-B)) 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	A = -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BM10"/>
                <a:cs typeface="Cambria Math" panose="02040503050406030204" pitchFamily="18" charset="0"/>
              </a:rPr>
              <a:t>∅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Mengen Algebren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Unteralgebra von </a:t>
            </a: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M </a:t>
            </a:r>
            <a:r>
              <a:rPr lang="de-DE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⊆ P(A), abgeschlossen bzgl.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∪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−, die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BM10"/>
                <a:cs typeface="Cambria Math" panose="02040503050406030204" pitchFamily="18" charset="0"/>
              </a:rPr>
              <a:t>∅ enthält.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MSY10"/>
              <a:cs typeface="Calibri" panose="020F0502020204030204" pitchFamily="34" charset="0"/>
            </a:endParaRPr>
          </a:p>
          <a:p>
            <a:pPr marL="36900" indent="0">
              <a:buNone/>
            </a:pP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M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= (M,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∪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−,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BM10"/>
                <a:cs typeface="Cambria Math" panose="02040503050406030204" pitchFamily="18" charset="0"/>
              </a:rPr>
              <a:t>∅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BAA2DE-48D7-AE07-BFC2-40B20301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4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79623-E0B4-C345-6874-2B8AF46A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Algebraisierung der Aussagelogischen Semantik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5579A0-32CE-5BF7-C67B-414AC6DB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03482"/>
          </a:xfrm>
        </p:spPr>
        <p:txBody>
          <a:bodyPr/>
          <a:lstStyle/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Jede  Mengen Algebra ist isomorph zu einer Zweier Potenz Algebra und umgekehrt: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Menge </a:t>
            </a: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eine Funktion von P(A) zu einem  auf  2 evaluierten Bild von A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(X)(a) = 1, falls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∈ X</a:t>
            </a:r>
          </a:p>
          <a:p>
            <a:pPr marL="3690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(X)(a) = 0, sonst.</a:t>
            </a:r>
          </a:p>
          <a:p>
            <a:pPr marL="3690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 ist ein Isomorphismus von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(A) nach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marL="3690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X, 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∈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P(A) 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X(Y) + X(X) = a + b		mit 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∈ 2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, s.d 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i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= 1, falls 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 ∈ Y und b entsprechend</a:t>
            </a:r>
          </a:p>
          <a:p>
            <a:pPr marL="3690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c						mit 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∈ 2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, s.d c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 = max(a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, b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)</a:t>
            </a:r>
          </a:p>
          <a:p>
            <a:pPr marL="3690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c						mit 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∈ 2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, s.d c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 = 1, falls c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 ∈ X oder Y</a:t>
            </a:r>
          </a:p>
          <a:p>
            <a:pPr marL="3690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X(X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 ∪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B1E0F-87EF-D653-9E2C-230506CA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1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8C49E-0ADB-AB4E-27C2-1DD60778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Algebraisierung der Aussagelogischen Semantik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7B7200-71DF-0488-2209-83AE92D5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/>
          <a:lstStyle/>
          <a:p>
            <a:pPr marL="36900" indent="0">
              <a:buNone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Jede Zweier Potenz Algebra ist isomorph zu einer Mengen Algebra: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Sei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→ </a:t>
            </a:r>
            <a:r>
              <a:rPr lang="de-DE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P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(I)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α(f) = {i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∈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I | f(i) = 1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α ist nun ein Isomorphismus von </a:t>
            </a: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nach </a:t>
            </a:r>
            <a:r>
              <a:rPr lang="de-DE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P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(I):</a:t>
            </a:r>
            <a:b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</a:b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Sei f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∈ </a:t>
            </a: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beliebig: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α(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￢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f) = α(g)		mit g</a:t>
            </a:r>
            <a:r>
              <a:rPr lang="de-DE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= 1-f</a:t>
            </a:r>
            <a:r>
              <a:rPr lang="de-DE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=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α(g)				mit g</a:t>
            </a:r>
            <a:r>
              <a:rPr lang="de-DE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= 1, falls f</a:t>
            </a:r>
            <a:r>
              <a:rPr lang="de-DE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= 0, g</a:t>
            </a:r>
            <a:r>
              <a:rPr lang="de-DE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= 0, sonst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= {i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∈ I | f</a:t>
            </a:r>
            <a:r>
              <a:rPr lang="en-US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 = 0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}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-{i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∈ I | f</a:t>
            </a:r>
            <a:r>
              <a:rPr lang="en-US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 = 1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}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-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α(f)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F94BF4-8F59-CB06-0FBB-6C449BAC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693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9CE86-72F4-21AA-3CF3-4592CCAB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Algebraisierung der Aussagelogischen Semantik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F46647-EB14-0E8B-4FE5-93DF87BF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33814"/>
          </a:xfrm>
        </p:spPr>
        <p:txBody>
          <a:bodyPr/>
          <a:lstStyle/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Seien φ und ψ Aussage Formeln, dann gilt: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|=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φ genau dann, wenn Set |= φ ≈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Wir wissen bereits: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|=</a:t>
            </a:r>
            <a:r>
              <a:rPr lang="de-DE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φ genau dann, wenn </a:t>
            </a:r>
            <a:r>
              <a:rPr lang="de-D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2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|= φ ≈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Jede  Mengen Algebra ist isomorph zu einer Zweier Potenz Algebra und umgekehrt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Sei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φ s.d.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2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|= φ ≈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 gilt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φ ist ein Term, der unter allen Belegungen 1 ist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Ein Tupel in 2</a:t>
            </a:r>
            <a:r>
              <a:rPr lang="de-D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entspricht nun einer Belegung der Variablen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 die Operator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in 2</a:t>
            </a:r>
            <a:r>
              <a:rPr lang="de-D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Stellenweise definiert sind folgt die Behauptung</a:t>
            </a:r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Cambria Math" panose="020405030504060302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endParaRPr lang="de-D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238B6E-40E0-FACF-3CDF-80E5CAE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317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ECB14263-C2F6-2DE6-1D44-2309FCC09849}"/>
              </a:ext>
            </a:extLst>
          </p:cNvPr>
          <p:cNvSpPr/>
          <p:nvPr/>
        </p:nvSpPr>
        <p:spPr>
          <a:xfrm>
            <a:off x="3435019" y="2662732"/>
            <a:ext cx="4975977" cy="33789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9C6C54D-8E4A-1798-8216-7598367E64C2}"/>
              </a:ext>
            </a:extLst>
          </p:cNvPr>
          <p:cNvSpPr/>
          <p:nvPr/>
        </p:nvSpPr>
        <p:spPr>
          <a:xfrm>
            <a:off x="4932910" y="1170405"/>
            <a:ext cx="2247799" cy="1116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CF96F07-3FA2-983C-D0DA-0CFA977C49A0}"/>
              </a:ext>
            </a:extLst>
          </p:cNvPr>
          <p:cNvCxnSpPr>
            <a:cxnSpLocks/>
            <a:stCxn id="5" idx="0"/>
            <a:endCxn id="5" idx="4"/>
          </p:cNvCxnSpPr>
          <p:nvPr/>
        </p:nvCxnSpPr>
        <p:spPr>
          <a:xfrm>
            <a:off x="6056810" y="1170405"/>
            <a:ext cx="0" cy="1116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DC72FEED-2DC1-874B-CFCB-1E1AD739A25F}"/>
              </a:ext>
            </a:extLst>
          </p:cNvPr>
          <p:cNvSpPr txBox="1"/>
          <p:nvPr/>
        </p:nvSpPr>
        <p:spPr>
          <a:xfrm>
            <a:off x="5524542" y="2769598"/>
            <a:ext cx="98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Algebra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260183-4FBB-4F6C-F665-4A604F497C86}"/>
              </a:ext>
            </a:extLst>
          </p:cNvPr>
          <p:cNvSpPr txBox="1"/>
          <p:nvPr/>
        </p:nvSpPr>
        <p:spPr>
          <a:xfrm>
            <a:off x="5625735" y="768015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8B826"/>
                </a:solidFill>
              </a:rPr>
              <a:t>Logik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472774-D7B2-6A51-85B7-EE17B50E3332}"/>
              </a:ext>
            </a:extLst>
          </p:cNvPr>
          <p:cNvSpPr txBox="1"/>
          <p:nvPr/>
        </p:nvSpPr>
        <p:spPr>
          <a:xfrm>
            <a:off x="4922470" y="1559565"/>
            <a:ext cx="1032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Syntaktik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D9A036-07FC-998B-DE61-F467AA7C0242}"/>
              </a:ext>
            </a:extLst>
          </p:cNvPr>
          <p:cNvSpPr txBox="1"/>
          <p:nvPr/>
        </p:nvSpPr>
        <p:spPr>
          <a:xfrm>
            <a:off x="6056809" y="1555388"/>
            <a:ext cx="99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Semantik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20FB352-FDFD-A62A-060A-4FE89E0AF95A}"/>
              </a:ext>
            </a:extLst>
          </p:cNvPr>
          <p:cNvSpPr/>
          <p:nvPr/>
        </p:nvSpPr>
        <p:spPr>
          <a:xfrm>
            <a:off x="4049484" y="3861469"/>
            <a:ext cx="4014652" cy="12729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BCFF5FB-C8DC-E852-D65C-9D9D7BA2F5B9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6056810" y="3861469"/>
            <a:ext cx="13062" cy="1272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60F0D846-79ED-6614-E645-5D7EC01882E1}"/>
              </a:ext>
            </a:extLst>
          </p:cNvPr>
          <p:cNvSpPr txBox="1"/>
          <p:nvPr/>
        </p:nvSpPr>
        <p:spPr>
          <a:xfrm>
            <a:off x="4201979" y="4322123"/>
            <a:ext cx="1756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Boolesche Algebren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BB22BA5-701F-4444-3D0D-658E76575116}"/>
              </a:ext>
            </a:extLst>
          </p:cNvPr>
          <p:cNvSpPr txBox="1"/>
          <p:nvPr/>
        </p:nvSpPr>
        <p:spPr>
          <a:xfrm>
            <a:off x="6228259" y="4344072"/>
            <a:ext cx="1656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Mengen Algebren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CB82109-5BCD-8857-89A6-C9C78A5FDF29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flipH="1">
            <a:off x="5080366" y="1898119"/>
            <a:ext cx="358269" cy="24240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37B48AD-11E0-E4BD-18B7-3B6955249579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6556464" y="1893942"/>
            <a:ext cx="500099" cy="245013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feil: nach links und rechts 16">
            <a:extLst>
              <a:ext uri="{FF2B5EF4-FFF2-40B4-BE49-F238E27FC236}">
                <a16:creationId xmlns:a16="http://schemas.microsoft.com/office/drawing/2014/main" id="{748C1247-7D71-4D84-D28B-C3C03088AD80}"/>
              </a:ext>
            </a:extLst>
          </p:cNvPr>
          <p:cNvSpPr/>
          <p:nvPr/>
        </p:nvSpPr>
        <p:spPr>
          <a:xfrm>
            <a:off x="5861047" y="4379391"/>
            <a:ext cx="417650" cy="250509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860D37F-20C9-B43F-568E-83199B4A243C}"/>
              </a:ext>
            </a:extLst>
          </p:cNvPr>
          <p:cNvSpPr txBox="1"/>
          <p:nvPr/>
        </p:nvSpPr>
        <p:spPr>
          <a:xfrm>
            <a:off x="6664660" y="2232496"/>
            <a:ext cx="3753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/>
                <a:latin typeface="+mj-lt"/>
                <a:ea typeface="CMSY10"/>
                <a:cs typeface="Calibri" panose="020F0502020204030204" pitchFamily="34" charset="0"/>
              </a:rPr>
              <a:t>|=</a:t>
            </a:r>
            <a:r>
              <a:rPr lang="de-DE" baseline="-25000" dirty="0">
                <a:effectLst/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dirty="0">
                <a:effectLst/>
                <a:latin typeface="+mj-lt"/>
                <a:ea typeface="CMSY10"/>
                <a:cs typeface="Calibri" panose="020F0502020204030204" pitchFamily="34" charset="0"/>
              </a:rPr>
              <a:t> φ genau dann, wenn Set |= φ ≈ 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</a:p>
          <a:p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253AF9A-E68C-FD71-C976-EE47AB5D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7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68D9E-3C7B-06E7-0514-AC2B921A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>
                <a:effectLst/>
                <a:ea typeface="CMSY10"/>
                <a:cs typeface="Calibri" panose="020F0502020204030204" pitchFamily="34" charset="0"/>
              </a:rPr>
              <a:t>Algebraisierung der Aussagelogischen </a:t>
            </a:r>
            <a:r>
              <a:rPr lang="de-DE" sz="4000" u="sng" dirty="0">
                <a:latin typeface="+mj-lt"/>
              </a:rPr>
              <a:t>Syntaktik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330CE3-480D-99A6-944E-3F4B039A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⊢</a:t>
            </a:r>
            <a:r>
              <a:rPr lang="de-DE" sz="2200" baseline="-25000" dirty="0">
                <a:effectLst/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sz="2200" dirty="0">
                <a:effectLst/>
                <a:latin typeface="+mj-lt"/>
                <a:ea typeface="CMSY10"/>
                <a:cs typeface="Calibri" panose="020F0502020204030204" pitchFamily="34" charset="0"/>
              </a:rPr>
              <a:t> φ, bedeutet, dass φ beweisbar ist </a:t>
            </a:r>
          </a:p>
          <a:p>
            <a:pPr marL="36900" indent="0">
              <a:buNone/>
            </a:pP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φ </a:t>
            </a:r>
            <a:r>
              <a:rPr lang="de-DE" sz="2200" dirty="0">
                <a:effectLst/>
                <a:latin typeface="+mj-lt"/>
                <a:ea typeface="CMSY10"/>
                <a:cs typeface="Calibri" panose="020F0502020204030204" pitchFamily="34" charset="0"/>
              </a:rPr>
              <a:t>≡</a:t>
            </a:r>
            <a:r>
              <a:rPr lang="de-DE" sz="2200" baseline="-25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ψ, bedeutet, dass zwei Formeln äquivalent beweisbar sind, also dass φ </a:t>
            </a:r>
            <a:r>
              <a:rPr lang="de-DE" sz="2200" dirty="0">
                <a:effectLst/>
                <a:latin typeface="+mj-lt"/>
                <a:ea typeface="CMSY10"/>
                <a:cs typeface="Calibri" panose="020F0502020204030204" pitchFamily="34" charset="0"/>
              </a:rPr>
              <a:t>↔ </a:t>
            </a: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ψ ein Satz ist</a:t>
            </a:r>
          </a:p>
          <a:p>
            <a:pPr marL="36900" indent="0">
              <a:buNone/>
            </a:pPr>
            <a:r>
              <a:rPr lang="de-DE" sz="2200" dirty="0">
                <a:effectLst/>
                <a:latin typeface="+mj-lt"/>
                <a:cs typeface="Calibri" panose="020F0502020204030204" pitchFamily="34" charset="0"/>
              </a:rPr>
              <a:t>Wir wollen nun </a:t>
            </a: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⊢</a:t>
            </a:r>
            <a:r>
              <a:rPr lang="de-DE" sz="2200" dirty="0">
                <a:effectLst/>
                <a:latin typeface="+mj-lt"/>
                <a:ea typeface="CMSY10"/>
                <a:cs typeface="CMMI8"/>
              </a:rPr>
              <a:t>C </a:t>
            </a:r>
            <a:r>
              <a:rPr lang="de-DE" sz="22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2200" dirty="0">
                <a:effectLst/>
                <a:latin typeface="+mj-lt"/>
                <a:ea typeface="CMSY10"/>
                <a:cs typeface="TimesNewRomanPS-ItalicMT"/>
              </a:rPr>
              <a:t>genau dann, wenn </a:t>
            </a:r>
            <a:r>
              <a:rPr lang="de-DE" sz="2200" dirty="0">
                <a:effectLst/>
                <a:latin typeface="+mj-lt"/>
                <a:ea typeface="CMSY10"/>
                <a:cs typeface="CMSS10"/>
              </a:rPr>
              <a:t>BA </a:t>
            </a:r>
            <a:r>
              <a:rPr lang="de-DE" sz="2200" dirty="0">
                <a:effectLst/>
                <a:latin typeface="+mj-lt"/>
                <a:ea typeface="CMSY10"/>
                <a:cs typeface="CMSY10"/>
              </a:rPr>
              <a:t>|</a:t>
            </a:r>
            <a:r>
              <a:rPr lang="de-DE" sz="2200" dirty="0">
                <a:effectLst/>
                <a:latin typeface="+mj-lt"/>
                <a:ea typeface="CMSY10"/>
                <a:cs typeface="CMR10"/>
              </a:rPr>
              <a:t>= </a:t>
            </a:r>
            <a:r>
              <a:rPr lang="de-DE" sz="22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2200" dirty="0">
                <a:effectLst/>
                <a:latin typeface="+mj-lt"/>
                <a:ea typeface="CMSY10"/>
                <a:cs typeface="Arial" panose="020B0604020202020204" pitchFamily="34" charset="0"/>
              </a:rPr>
              <a:t>≈</a:t>
            </a:r>
            <a:r>
              <a:rPr lang="de-DE" sz="2200" dirty="0">
                <a:effectLst/>
                <a:latin typeface="+mj-lt"/>
                <a:ea typeface="CMSY10"/>
                <a:cs typeface="CMSY10"/>
              </a:rPr>
              <a:t> </a:t>
            </a: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 beweisen</a:t>
            </a:r>
          </a:p>
          <a:p>
            <a:pPr marL="36900" indent="0">
              <a:buNone/>
            </a:pP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Hierfür benötigen wir boolesche Algebren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F0C19B-5546-4412-7F4B-C8C42FA3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54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66015-ABD3-3E59-4D22-D6F9D7EF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>
                <a:effectLst/>
                <a:ea typeface="CMSY10"/>
                <a:cs typeface="Calibri" panose="020F0502020204030204" pitchFamily="34" charset="0"/>
              </a:rPr>
              <a:t>Algebraisierung der Aussagelogischen </a:t>
            </a:r>
            <a:r>
              <a:rPr lang="de-DE" sz="4000" u="sng" dirty="0">
                <a:latin typeface="+mj-lt"/>
              </a:rPr>
              <a:t>Syntaktik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930008-2204-C0A4-080A-096E18037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42522"/>
          </a:xfrm>
        </p:spPr>
        <p:txBody>
          <a:bodyPr/>
          <a:lstStyle/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latin typeface="+mj-lt"/>
                <a:ea typeface="Calibri" panose="020F0502020204030204" pitchFamily="34" charset="0"/>
                <a:cs typeface="EUFM10"/>
              </a:rPr>
              <a:t>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EUFM10"/>
              </a:rPr>
              <a:t>Sei</a:t>
            </a:r>
            <a:r>
              <a:rPr lang="de-DE" sz="1800" i="1" dirty="0">
                <a:effectLst/>
                <a:latin typeface="+mj-lt"/>
                <a:ea typeface="Calibri" panose="020F0502020204030204" pitchFamily="34" charset="0"/>
                <a:cs typeface="EUFM10"/>
              </a:rPr>
              <a:t> A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= 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A,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, </a:t>
            </a: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−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,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0) eine Algebra des Typen Bool, </a:t>
            </a:r>
            <a:r>
              <a:rPr lang="de-DE" sz="1800" i="1" dirty="0">
                <a:effectLst/>
                <a:latin typeface="+mj-lt"/>
                <a:ea typeface="Calibri" panose="020F0502020204030204" pitchFamily="34" charset="0"/>
                <a:cs typeface="EUFM10"/>
              </a:rPr>
              <a:t>A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EUFM10"/>
              </a:rPr>
              <a:t>ist nun eine Boolesche Algebra, falls: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B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0)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=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						x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=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B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1)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 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+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z 				x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B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2)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+ 0 =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							x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1 =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B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3)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 (</a:t>
            </a: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−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1 						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−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0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B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4)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 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			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y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+ 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(wobei x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y und 1 wieder für -(-x+ -y) und -0 stehen)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-&gt; Mengen Algebren (auch manchmal konkrete boolesche Algebren) und die Algebra </a:t>
            </a:r>
            <a:r>
              <a:rPr lang="de-DE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sind boolesche  Algebren</a:t>
            </a:r>
          </a:p>
          <a:p>
            <a:pPr marL="3690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AB3C96-BFD2-57B2-3358-F67E4F97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20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EFAF4-6B82-562B-385C-6644B59C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de-DE" dirty="0">
                <a:latin typeface="Bentham" panose="02000503000000000000" pitchFamily="2" charset="0"/>
              </a:rPr>
              <a:t>Gliederung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4A6BFE-B493-4A37-A39F-4FEE87859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038218DB-E36D-57C0-C4C0-5960EB03C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846599"/>
              </p:ext>
            </p:extLst>
          </p:nvPr>
        </p:nvGraphicFramePr>
        <p:xfrm>
          <a:off x="914400" y="1580050"/>
          <a:ext cx="10353675" cy="485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16453A-D6D9-67D9-1370-01B20415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919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FD529-9A03-054E-862A-47257245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>
                <a:effectLst/>
                <a:ea typeface="CMSY10"/>
                <a:cs typeface="Calibri" panose="020F0502020204030204" pitchFamily="34" charset="0"/>
              </a:rPr>
              <a:t>Algebraisierung der Aussagelogischen </a:t>
            </a:r>
            <a:r>
              <a:rPr lang="de-DE" sz="4000" u="sng" dirty="0">
                <a:latin typeface="+mj-lt"/>
              </a:rPr>
              <a:t>Syntaktik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CC371B-7CBF-08A4-D6D1-3F35563F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59642"/>
          </a:xfrm>
        </p:spPr>
        <p:txBody>
          <a:bodyPr/>
          <a:lstStyle/>
          <a:p>
            <a:pPr marL="36900" indent="0"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⊢</a:t>
            </a:r>
            <a:r>
              <a:rPr lang="de-DE" sz="1800" baseline="-25000" dirty="0">
                <a:effectLst/>
                <a:latin typeface="+mj-lt"/>
                <a:ea typeface="CMSY1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MSY10"/>
                <a:cs typeface="CMMI8"/>
              </a:rPr>
              <a:t> 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1800" dirty="0">
                <a:effectLst/>
                <a:latin typeface="+mj-lt"/>
                <a:ea typeface="CMSY10"/>
                <a:cs typeface="TimesNewRomanPS-ItalicMT"/>
              </a:rPr>
              <a:t>genau dann, wenn </a:t>
            </a:r>
            <a:r>
              <a:rPr lang="de-DE" sz="1800" dirty="0">
                <a:effectLst/>
                <a:latin typeface="+mj-lt"/>
                <a:ea typeface="CMSY10"/>
                <a:cs typeface="CMSS10"/>
              </a:rPr>
              <a:t>BA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|</a:t>
            </a:r>
            <a:r>
              <a:rPr lang="de-DE" sz="1800" dirty="0">
                <a:effectLst/>
                <a:latin typeface="+mj-lt"/>
                <a:ea typeface="CMSY10"/>
                <a:cs typeface="CMR10"/>
              </a:rPr>
              <a:t>= 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≈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de-DE" dirty="0">
                <a:latin typeface="+mj-lt"/>
              </a:rPr>
              <a:t>„=&gt;“</a:t>
            </a:r>
          </a:p>
          <a:p>
            <a:pPr marL="36900" indent="0">
              <a:buNone/>
            </a:pPr>
            <a:r>
              <a:rPr lang="de-DE" dirty="0">
                <a:latin typeface="+mj-lt"/>
              </a:rPr>
              <a:t>Induktion über den Formelaufbau</a:t>
            </a:r>
          </a:p>
          <a:p>
            <a:pPr marL="36900" indent="0">
              <a:buNone/>
            </a:pPr>
            <a:r>
              <a:rPr lang="de-DE" dirty="0">
                <a:latin typeface="+mj-lt"/>
              </a:rPr>
              <a:t>„&lt;=“</a:t>
            </a:r>
          </a:p>
          <a:p>
            <a:pPr marL="36900" indent="0">
              <a:buNone/>
            </a:pPr>
            <a:r>
              <a:rPr lang="de-DE" dirty="0">
                <a:latin typeface="+mj-lt"/>
              </a:rPr>
              <a:t>Für jede Aussage die kein Satz der Aussagenlogik ist existiert ein Gegenbeispiel in einer Booleschen Algebra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29237C-105D-C652-BA8F-C352D054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6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19FBB-FAB3-B07C-6519-FEDC0830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>
                <a:effectLst/>
                <a:ea typeface="CMSY10"/>
                <a:cs typeface="Calibri" panose="020F0502020204030204" pitchFamily="34" charset="0"/>
              </a:rPr>
              <a:t>Algebraisierung der Aussagelogischen </a:t>
            </a:r>
            <a:r>
              <a:rPr lang="de-DE" sz="4000" u="sng" dirty="0">
                <a:latin typeface="+mj-lt"/>
              </a:rPr>
              <a:t>Syntaktik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19705F-6E7C-5FEE-F378-B64B8FAD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64" y="1976846"/>
            <a:ext cx="6592993" cy="345730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MI8"/>
              </a:rPr>
              <a:t> ist eine Kongruenzrelation auf der Aussagen Formel Algebra.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  dann auch ψ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CMMI1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 und ψ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π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dann auch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π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CMMI1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TimesNewRomanPSMT"/>
              </a:rPr>
              <a:t>dann auch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SY10"/>
              </a:rPr>
              <a:t>￢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SY10"/>
              </a:rPr>
              <a:t>￢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TimesNewRomanPSMT"/>
              </a:rPr>
              <a:t>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TimesNewRomanPSMT"/>
              </a:rPr>
              <a:t>und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dann auch (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∨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)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∨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)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5269E2-864E-9703-FB4B-2EFED0D7CB31}"/>
              </a:ext>
            </a:extLst>
          </p:cNvPr>
          <p:cNvSpPr txBox="1"/>
          <p:nvPr/>
        </p:nvSpPr>
        <p:spPr>
          <a:xfrm>
            <a:off x="7157111" y="1976846"/>
            <a:ext cx="4965220" cy="373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TimesNewRomanPSMT"/>
              </a:rPr>
              <a:t>und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endParaRPr lang="de-DE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CMMI10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&lt;=&gt; 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↔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TimesNewRomanPSMT"/>
              </a:rPr>
              <a:t>und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↔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  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&lt;=&gt;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↔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 = 1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und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˜θ(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↔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 = 1 &lt;=&gt;  ˜θ(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 = ˜θ(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 und ˜θ(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 = ˜θ(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=&gt; max(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0,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 = max(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 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&lt;=&gt;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˜θ(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∨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 = ˜θ(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∨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&lt;=&gt;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∨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)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↔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 (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∨ 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)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&lt;=&gt;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∨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)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≡</a:t>
            </a:r>
            <a:r>
              <a:rPr lang="de-DE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0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MSY10"/>
              </a:rPr>
              <a:t>∨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8"/>
              </a:rPr>
              <a:t>1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R10"/>
              </a:rPr>
              <a:t>) </a:t>
            </a:r>
            <a:endParaRPr lang="de-DE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48F03B-D242-1273-7051-E28A79117178}"/>
              </a:ext>
            </a:extLst>
          </p:cNvPr>
          <p:cNvSpPr txBox="1"/>
          <p:nvPr/>
        </p:nvSpPr>
        <p:spPr>
          <a:xfrm>
            <a:off x="678664" y="5850393"/>
            <a:ext cx="10353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Diese Klassen sind die maximalen Mengen äquivalenter Formeln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5469C0-A377-1486-536C-4E3370C0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2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5C81C-3CF2-E171-E332-454262DE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>
                <a:effectLst/>
                <a:ea typeface="CMSY10"/>
                <a:cs typeface="Calibri" panose="020F0502020204030204" pitchFamily="34" charset="0"/>
              </a:rPr>
              <a:t>Algebraisierung der Aussagelogischen </a:t>
            </a:r>
            <a:r>
              <a:rPr lang="de-DE" sz="4000" u="sng" dirty="0">
                <a:latin typeface="+mj-lt"/>
              </a:rPr>
              <a:t>Syntaktik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AB75F8-0DBD-8535-86C4-65C71BCC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81562"/>
          </a:xfrm>
        </p:spPr>
        <p:txBody>
          <a:bodyPr/>
          <a:lstStyle/>
          <a:p>
            <a:pPr marL="36900" indent="0">
              <a:buNone/>
            </a:pPr>
            <a:r>
              <a:rPr lang="de-DE" dirty="0">
                <a:latin typeface="+mj-lt"/>
              </a:rPr>
              <a:t>Lindenbaum-</a:t>
            </a:r>
            <a:r>
              <a:rPr lang="de-DE" dirty="0" err="1">
                <a:latin typeface="+mj-lt"/>
              </a:rPr>
              <a:t>Tarski</a:t>
            </a:r>
            <a:r>
              <a:rPr lang="de-DE" dirty="0">
                <a:latin typeface="+mj-lt"/>
              </a:rPr>
              <a:t> Algebren</a:t>
            </a:r>
          </a:p>
          <a:p>
            <a:pPr marL="36900" indent="0">
              <a:buNone/>
            </a:pPr>
            <a:r>
              <a:rPr lang="de-DE" sz="1800" i="1" dirty="0">
                <a:effectLst/>
                <a:latin typeface="+mj-lt"/>
                <a:ea typeface="Calibri" panose="020F0502020204030204" pitchFamily="34" charset="0"/>
                <a:cs typeface="EUFM10"/>
              </a:rPr>
              <a:t>L</a:t>
            </a:r>
            <a:r>
              <a:rPr lang="de-DE" sz="1800" baseline="-25000" dirty="0">
                <a:effectLst/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:= 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TI10"/>
              </a:rPr>
              <a:t>Form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/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≡</a:t>
            </a:r>
            <a:r>
              <a:rPr lang="de-DE" sz="1800" baseline="-25000" dirty="0">
                <a:effectLst/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,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, </a:t>
            </a: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−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,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0)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 + 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 := 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∨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−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 := [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CMSY10"/>
              </a:rPr>
              <a:t>￢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</a:t>
            </a:r>
            <a:endParaRPr lang="de-DE" sz="1800" dirty="0">
              <a:effectLst/>
              <a:latin typeface="+mj-lt"/>
              <a:ea typeface="TimesNewRomanPSMT"/>
              <a:cs typeface="TimesNewRomanPSM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0 :=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[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⊥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de-DE" dirty="0">
                <a:latin typeface="+mj-lt"/>
              </a:rPr>
              <a:t>Wir benötigen nun:</a:t>
            </a:r>
          </a:p>
          <a:p>
            <a:r>
              <a:rPr lang="de-DE" dirty="0">
                <a:latin typeface="+mj-lt"/>
              </a:rPr>
              <a:t>Diese Algebra gibt uns ein Gegenbeispiel für jeden nicht-Satz der Aussagenlogik</a:t>
            </a:r>
          </a:p>
          <a:p>
            <a:r>
              <a:rPr lang="de-DE" dirty="0">
                <a:latin typeface="+mj-lt"/>
              </a:rPr>
              <a:t>Die Lindenbaum-</a:t>
            </a:r>
            <a:r>
              <a:rPr lang="de-DE" dirty="0" err="1">
                <a:latin typeface="+mj-lt"/>
              </a:rPr>
              <a:t>Tarski</a:t>
            </a:r>
            <a:r>
              <a:rPr lang="de-DE" dirty="0">
                <a:latin typeface="+mj-lt"/>
              </a:rPr>
              <a:t> Algebra ist eine Boolesche Algebra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278955-74FD-2041-3E39-73C8C2D7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732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D418F-900E-2325-8FC0-D6D5ACD3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>
                <a:effectLst/>
                <a:ea typeface="CMSY10"/>
                <a:cs typeface="Calibri" panose="020F0502020204030204" pitchFamily="34" charset="0"/>
              </a:rPr>
              <a:t>Algebraisierung der Aussagelogischen </a:t>
            </a:r>
            <a:r>
              <a:rPr lang="de-DE" sz="4000" u="sng" dirty="0">
                <a:latin typeface="+mj-lt"/>
              </a:rPr>
              <a:t>Syntaktik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513C6B-1971-3C46-D05A-E5030E3F6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64442"/>
          </a:xfrm>
        </p:spPr>
        <p:txBody>
          <a:bodyPr>
            <a:normAutofit/>
          </a:bodyPr>
          <a:lstStyle/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Sei 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φ Aussage Formel, Φ eine Menge der Aussage Variablen.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⊢</a:t>
            </a:r>
            <a:r>
              <a:rPr lang="de-DE" baseline="-25000" dirty="0">
                <a:effectLst/>
                <a:latin typeface="+mj-lt"/>
                <a:ea typeface="CMSY10"/>
                <a:cs typeface="CMMI8"/>
              </a:rPr>
              <a:t>C</a:t>
            </a:r>
            <a:r>
              <a:rPr lang="de-DE" dirty="0">
                <a:effectLst/>
                <a:latin typeface="+mj-lt"/>
                <a:ea typeface="CMSY10"/>
                <a:cs typeface="CMMI8"/>
              </a:rPr>
              <a:t> </a:t>
            </a:r>
            <a:r>
              <a:rPr lang="de-DE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dirty="0">
                <a:effectLst/>
                <a:latin typeface="+mj-lt"/>
                <a:ea typeface="CMSY10"/>
                <a:cs typeface="TimesNewRomanPS-ItalicMT"/>
              </a:rPr>
              <a:t>genau dann, wenn </a:t>
            </a:r>
            <a:r>
              <a:rPr lang="de-DE" i="1" dirty="0">
                <a:effectLst/>
                <a:latin typeface="+mj-lt"/>
                <a:ea typeface="CMSY10"/>
                <a:cs typeface="EUFM10"/>
              </a:rPr>
              <a:t>L</a:t>
            </a:r>
            <a:r>
              <a:rPr lang="de-DE" baseline="-25000" dirty="0">
                <a:effectLst/>
                <a:latin typeface="+mj-lt"/>
                <a:ea typeface="CMSY10"/>
                <a:cs typeface="CMMI8"/>
              </a:rPr>
              <a:t>C</a:t>
            </a:r>
            <a:r>
              <a:rPr lang="de-DE" dirty="0">
                <a:effectLst/>
                <a:latin typeface="+mj-lt"/>
                <a:ea typeface="CMSY10"/>
                <a:cs typeface="CMR10"/>
              </a:rPr>
              <a:t>(</a:t>
            </a:r>
            <a:r>
              <a:rPr lang="de-DE" dirty="0">
                <a:effectLst/>
                <a:latin typeface="+mj-lt"/>
                <a:ea typeface="CMSY10"/>
                <a:cs typeface="CMMI10"/>
              </a:rPr>
              <a:t>Φ</a:t>
            </a:r>
            <a:r>
              <a:rPr lang="de-DE" dirty="0">
                <a:effectLst/>
                <a:latin typeface="+mj-lt"/>
                <a:ea typeface="CMSY10"/>
                <a:cs typeface="CMR10"/>
              </a:rPr>
              <a:t>) </a:t>
            </a:r>
            <a:r>
              <a:rPr lang="de-DE" dirty="0">
                <a:effectLst/>
                <a:latin typeface="+mj-lt"/>
                <a:ea typeface="CMSY10"/>
                <a:cs typeface="CMSY10"/>
              </a:rPr>
              <a:t>|</a:t>
            </a:r>
            <a:r>
              <a:rPr lang="de-DE" dirty="0">
                <a:effectLst/>
                <a:latin typeface="+mj-lt"/>
                <a:ea typeface="CMSY10"/>
                <a:cs typeface="CMR10"/>
              </a:rPr>
              <a:t>= </a:t>
            </a:r>
            <a:r>
              <a:rPr lang="de-DE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dirty="0">
                <a:effectLst/>
                <a:latin typeface="+mj-lt"/>
                <a:ea typeface="CMSY10"/>
                <a:cs typeface="Arial" panose="020B0604020202020204" pitchFamily="34" charset="0"/>
              </a:rPr>
              <a:t>≈</a:t>
            </a:r>
            <a:r>
              <a:rPr lang="de-DE" dirty="0">
                <a:effectLst/>
                <a:latin typeface="+mj-lt"/>
                <a:ea typeface="CMSY10"/>
                <a:cs typeface="CMSY10"/>
              </a:rPr>
              <a:t> 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r>
              <a:rPr lang="de-DE" dirty="0">
                <a:effectLst/>
                <a:latin typeface="+mj-lt"/>
                <a:ea typeface="CMSY10"/>
                <a:cs typeface="CMMI10"/>
              </a:rPr>
              <a:t>.</a:t>
            </a:r>
            <a:endParaRPr lang="de-D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de-DE" dirty="0">
                <a:latin typeface="+mj-lt"/>
              </a:rPr>
              <a:t>„&lt;=“</a:t>
            </a:r>
          </a:p>
          <a:p>
            <a:pPr marL="36900" indent="0">
              <a:buNone/>
            </a:pPr>
            <a:r>
              <a:rPr lang="de-DE" dirty="0">
                <a:effectLst/>
                <a:latin typeface="+mj-lt"/>
                <a:ea typeface="CMSY10"/>
                <a:cs typeface="CMMI10"/>
              </a:rPr>
              <a:t>φ kein Satz der Aussagenlogik (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[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] </a:t>
            </a:r>
            <a:r>
              <a:rPr lang="de-DE" dirty="0">
                <a:effectLst/>
                <a:latin typeface="+mj-lt"/>
                <a:ea typeface="CMSY10"/>
                <a:cs typeface="CMSY10"/>
              </a:rPr>
              <a:t>=/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= [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]</a:t>
            </a:r>
            <a:r>
              <a:rPr lang="de-DE" dirty="0">
                <a:effectLst/>
                <a:latin typeface="+mj-lt"/>
                <a:ea typeface="CMSY10"/>
                <a:cs typeface="CMMI10"/>
              </a:rPr>
              <a:t>). Sei 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ι die Zuweisung</a:t>
            </a:r>
            <a:endParaRPr lang="de-DE" dirty="0">
              <a:latin typeface="+mj-lt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ι(p) = [p], was uns 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˜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ι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) = [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] gibt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˜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ι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) = [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] </a:t>
            </a:r>
            <a:r>
              <a:rPr lang="de-DE" dirty="0">
                <a:effectLst/>
                <a:latin typeface="+mj-lt"/>
                <a:ea typeface="CMSY10"/>
                <a:cs typeface="CMSY10"/>
              </a:rPr>
              <a:t>=/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= [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MR10"/>
              </a:rPr>
              <a:t>] = 1,</a:t>
            </a:r>
            <a:endParaRPr lang="de-D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19C081-684C-B2C0-04B6-DEA4FCA3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725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7BD86-59D0-3CF0-5306-E199B08F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>
                <a:effectLst/>
                <a:ea typeface="CMSY10"/>
                <a:cs typeface="Calibri" panose="020F0502020204030204" pitchFamily="34" charset="0"/>
              </a:rPr>
              <a:t>Algebraisierung der Aussagelogischen </a:t>
            </a:r>
            <a:r>
              <a:rPr lang="de-DE" sz="4000" u="sng" dirty="0">
                <a:latin typeface="+mj-lt"/>
              </a:rPr>
              <a:t>Syntaktik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F22F2-8059-C630-5916-802AA719A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2931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sz="1800" dirty="0">
                <a:latin typeface="+mj-lt"/>
              </a:rPr>
              <a:t>„=&gt;“</a:t>
            </a:r>
          </a:p>
          <a:p>
            <a:pPr marL="36900" indent="0"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Wir müssen nun ˜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=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 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 für alle Zuweisungen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θ zeigen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CMR10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θ beliebige Zuweisung: θ -&gt;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TI10"/>
              </a:rPr>
              <a:t> Form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/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≡</a:t>
            </a:r>
            <a:r>
              <a:rPr lang="de-DE" sz="1800" baseline="-25000" dirty="0">
                <a:effectLst/>
                <a:latin typeface="+mj-lt"/>
                <a:ea typeface="Calibri" panose="020F0502020204030204" pitchFamily="34" charset="0"/>
                <a:cs typeface="CMMI8"/>
              </a:rPr>
              <a:t>C</a:t>
            </a:r>
            <a:endParaRPr lang="de-DE" sz="1800" baseline="-250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Sei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ρ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p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eine repräsentative Formel aus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 (p) (also: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 (p) = [ρ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p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)],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)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Þ"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˜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θ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ρ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)]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 für jede Formel ψ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ρ ist nun eine Substitution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Da 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φ ein Satz ist, ist auch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ρ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(φ) ein Satz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Þ"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ρ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(φ)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≡</a:t>
            </a:r>
            <a:r>
              <a:rPr lang="de-DE" sz="1800" baseline="-25000" dirty="0">
                <a:effectLst/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8"/>
              </a:rPr>
              <a:t>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Þ"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ρ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(φ)]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≡</a:t>
            </a:r>
            <a:r>
              <a:rPr lang="de-DE" sz="1800" baseline="-25000" dirty="0">
                <a:effectLst/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8"/>
              </a:rPr>
              <a:t> 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⊤] </a:t>
            </a:r>
          </a:p>
          <a:p>
            <a:pPr marL="36900" indent="0"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≡</a:t>
            </a:r>
            <a:r>
              <a:rPr lang="de-DE" sz="1800" baseline="-25000" dirty="0">
                <a:effectLst/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ρ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(φ)]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=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˜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θ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</a:t>
            </a:r>
            <a:endParaRPr lang="de-DE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8D8311-ED57-7C7D-18D2-4DF7F653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217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925BA-1134-C1A0-6398-1E838F04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>
                <a:effectLst/>
                <a:ea typeface="CMSY10"/>
                <a:cs typeface="Calibri" panose="020F0502020204030204" pitchFamily="34" charset="0"/>
              </a:rPr>
              <a:t>Algebraisierung der Aussagelogischen </a:t>
            </a:r>
            <a:r>
              <a:rPr lang="de-DE" sz="4000" u="sng" dirty="0">
                <a:latin typeface="+mj-lt"/>
              </a:rPr>
              <a:t>Syntaktik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5EB27-9159-99DF-ECFC-48D76A15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R10"/>
              </a:rPr>
              <a:t>Für jede Menge 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MI10"/>
              </a:rPr>
              <a:t>Φ von Aussage Variablen ist </a:t>
            </a:r>
            <a:r>
              <a:rPr lang="de-DE" sz="1800" i="1" dirty="0">
                <a:effectLst/>
                <a:latin typeface="Cambria Math" panose="02040503050406030204" pitchFamily="18" charset="0"/>
                <a:ea typeface="CMSY10"/>
                <a:cs typeface="EUFM10"/>
              </a:rPr>
              <a:t>L</a:t>
            </a:r>
            <a:r>
              <a:rPr lang="de-DE" sz="1800" baseline="-25000" dirty="0">
                <a:effectLst/>
                <a:latin typeface="Cambria Math" panose="02040503050406030204" pitchFamily="18" charset="0"/>
                <a:ea typeface="CMSY10"/>
                <a:cs typeface="CMMI8"/>
              </a:rPr>
              <a:t>C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R10"/>
              </a:rPr>
              <a:t>(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MI10"/>
              </a:rPr>
              <a:t>Φ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R10"/>
              </a:rPr>
              <a:t>) eine Boolesche Algebra.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de-DE" dirty="0"/>
          </a:p>
          <a:p>
            <a:pPr marL="36900" indent="0">
              <a:buNone/>
            </a:pPr>
            <a:r>
              <a:rPr lang="de-DE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+ (</a:t>
            </a:r>
            <a:r>
              <a:rPr lang="de-DE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y </a:t>
            </a:r>
            <a:r>
              <a:rPr lang="de-DE" sz="1800" i="1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· </a:t>
            </a:r>
            <a:r>
              <a:rPr lang="de-DE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z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) 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= [φ] + ([ψ]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 ·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[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π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]) = [φ] + ([ψ 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ambria Math" panose="02040503050406030204" pitchFamily="18" charset="0"/>
              </a:rPr>
              <a:t>∧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π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]) = [φ 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∨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(ψ 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ambria Math" panose="02040503050406030204" pitchFamily="18" charset="0"/>
              </a:rPr>
              <a:t>∧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π)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 = [(φ 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∨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ψ) 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ambria Math" panose="02040503050406030204" pitchFamily="18" charset="0"/>
              </a:rPr>
              <a:t>∧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φ 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∨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π)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</a:t>
            </a:r>
          </a:p>
          <a:p>
            <a:pPr marL="36900" indent="0">
              <a:buNone/>
            </a:pP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= [φ 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∨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ψ]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 ·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[ φ 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∨ 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π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 = ([φ] + [ ψ])</a:t>
            </a:r>
            <a:r>
              <a:rPr lang="de-DE" sz="18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 ·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([ φ] + [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π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])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 = (</a:t>
            </a:r>
            <a:r>
              <a:rPr lang="de-DE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+ </a:t>
            </a:r>
            <a:r>
              <a:rPr lang="de-DE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y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) </a:t>
            </a:r>
            <a:r>
              <a:rPr lang="de-DE" sz="1800" i="1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· 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(</a:t>
            </a:r>
            <a:r>
              <a:rPr lang="de-DE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x 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+ </a:t>
            </a:r>
            <a:r>
              <a:rPr lang="de-DE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z</a:t>
            </a: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)</a:t>
            </a:r>
          </a:p>
          <a:p>
            <a:pPr marL="36900" indent="0">
              <a:buNone/>
            </a:pPr>
            <a:endParaRPr lang="de-DE" sz="1800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de-DE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Damit gilt nun:</a:t>
            </a:r>
          </a:p>
          <a:p>
            <a:pPr marL="36900" indent="0">
              <a:buNone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⊢</a:t>
            </a:r>
            <a:r>
              <a:rPr lang="de-DE" sz="1800" baseline="-25000" dirty="0">
                <a:effectLst/>
                <a:latin typeface="+mj-lt"/>
                <a:ea typeface="CMSY1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MSY10"/>
                <a:cs typeface="CMMI8"/>
              </a:rPr>
              <a:t> 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1800" dirty="0">
                <a:effectLst/>
                <a:latin typeface="+mj-lt"/>
                <a:ea typeface="CMSY10"/>
                <a:cs typeface="TimesNewRomanPS-ItalicMT"/>
              </a:rPr>
              <a:t>genau dann, wenn </a:t>
            </a:r>
            <a:r>
              <a:rPr lang="de-DE" sz="1800" dirty="0">
                <a:effectLst/>
                <a:latin typeface="+mj-lt"/>
                <a:ea typeface="CMSY10"/>
                <a:cs typeface="CMSS10"/>
              </a:rPr>
              <a:t>BA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|</a:t>
            </a:r>
            <a:r>
              <a:rPr lang="de-DE" sz="1800" dirty="0">
                <a:effectLst/>
                <a:latin typeface="+mj-lt"/>
                <a:ea typeface="CMSY10"/>
                <a:cs typeface="CMR10"/>
              </a:rPr>
              <a:t>= 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≈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80CF3D-9382-FBA6-B5A9-AAAC54A40974}"/>
              </a:ext>
            </a:extLst>
          </p:cNvPr>
          <p:cNvSpPr txBox="1"/>
          <p:nvPr/>
        </p:nvSpPr>
        <p:spPr>
          <a:xfrm>
            <a:off x="7036526" y="3548071"/>
            <a:ext cx="5068389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B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0)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=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				x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=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</a:t>
            </a:r>
            <a:endParaRPr lang="de-DE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B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1)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 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+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z 		x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endParaRPr lang="de-DE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B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2)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+ 0 =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					x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1 =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</a:t>
            </a:r>
            <a:endParaRPr lang="de-DE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B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3)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 (</a:t>
            </a:r>
            <a:r>
              <a:rPr lang="de-DE" sz="1600" dirty="0">
                <a:effectLst/>
                <a:latin typeface="+mj-lt"/>
                <a:ea typeface="CMSY10"/>
                <a:cs typeface="Arial" panose="020B0604020202020204" pitchFamily="34" charset="0"/>
              </a:rPr>
              <a:t>−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1 				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600" dirty="0">
                <a:effectLst/>
                <a:latin typeface="+mj-lt"/>
                <a:ea typeface="CMSY10"/>
                <a:cs typeface="Arial" panose="020B0604020202020204" pitchFamily="34" charset="0"/>
              </a:rPr>
              <a:t>−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0</a:t>
            </a:r>
            <a:endParaRPr lang="de-DE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B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4)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 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	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y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 + (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16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CMR10"/>
              </a:rPr>
              <a:t>)</a:t>
            </a:r>
            <a:endParaRPr lang="de-DE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4AF8B1-1E39-D42F-2FBA-F8054105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72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56BAEE3-B735-677B-1498-FAD54E53A5D4}"/>
              </a:ext>
            </a:extLst>
          </p:cNvPr>
          <p:cNvSpPr/>
          <p:nvPr/>
        </p:nvSpPr>
        <p:spPr>
          <a:xfrm>
            <a:off x="3435019" y="2662732"/>
            <a:ext cx="4975977" cy="33789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EE3C4CD-3AB4-FCCE-962A-82F5CB3F6CE2}"/>
              </a:ext>
            </a:extLst>
          </p:cNvPr>
          <p:cNvSpPr/>
          <p:nvPr/>
        </p:nvSpPr>
        <p:spPr>
          <a:xfrm>
            <a:off x="4932910" y="1170405"/>
            <a:ext cx="2247799" cy="1116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B4F11E-1D78-42AF-33F7-D14716DF02A0}"/>
              </a:ext>
            </a:extLst>
          </p:cNvPr>
          <p:cNvCxnSpPr>
            <a:cxnSpLocks/>
            <a:stCxn id="5" idx="0"/>
            <a:endCxn id="5" idx="4"/>
          </p:cNvCxnSpPr>
          <p:nvPr/>
        </p:nvCxnSpPr>
        <p:spPr>
          <a:xfrm>
            <a:off x="6056810" y="1170405"/>
            <a:ext cx="0" cy="1116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980A6A9A-ECE4-8CDD-F81F-69753F639CB3}"/>
              </a:ext>
            </a:extLst>
          </p:cNvPr>
          <p:cNvSpPr txBox="1"/>
          <p:nvPr/>
        </p:nvSpPr>
        <p:spPr>
          <a:xfrm>
            <a:off x="5524542" y="2769598"/>
            <a:ext cx="98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Algebra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CCF769-7756-AFE1-CC24-F4F36FBAE8BD}"/>
              </a:ext>
            </a:extLst>
          </p:cNvPr>
          <p:cNvSpPr txBox="1"/>
          <p:nvPr/>
        </p:nvSpPr>
        <p:spPr>
          <a:xfrm>
            <a:off x="5625735" y="768015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8B826"/>
                </a:solidFill>
              </a:rPr>
              <a:t>Logik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19C82C-4890-1D13-99AF-C433A12D4D73}"/>
              </a:ext>
            </a:extLst>
          </p:cNvPr>
          <p:cNvSpPr txBox="1"/>
          <p:nvPr/>
        </p:nvSpPr>
        <p:spPr>
          <a:xfrm>
            <a:off x="4922470" y="1559565"/>
            <a:ext cx="1032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Syntaktik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ED5175-2264-2CDF-56CF-61F28C1D2FE8}"/>
              </a:ext>
            </a:extLst>
          </p:cNvPr>
          <p:cNvSpPr txBox="1"/>
          <p:nvPr/>
        </p:nvSpPr>
        <p:spPr>
          <a:xfrm>
            <a:off x="6056809" y="1555388"/>
            <a:ext cx="99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Semantik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8CA0CA3-65BB-8C47-60A3-7D35F200DD96}"/>
              </a:ext>
            </a:extLst>
          </p:cNvPr>
          <p:cNvSpPr/>
          <p:nvPr/>
        </p:nvSpPr>
        <p:spPr>
          <a:xfrm>
            <a:off x="4049484" y="3861469"/>
            <a:ext cx="4014652" cy="12729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7FC7B59-C099-86D1-6BEF-817EB63751A4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6056810" y="3861469"/>
            <a:ext cx="13062" cy="1272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B11587F2-1D9B-8B3A-0FDC-AF23247155E7}"/>
              </a:ext>
            </a:extLst>
          </p:cNvPr>
          <p:cNvSpPr txBox="1"/>
          <p:nvPr/>
        </p:nvSpPr>
        <p:spPr>
          <a:xfrm>
            <a:off x="4201979" y="4322123"/>
            <a:ext cx="1756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Boolesche Algebren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E80679-54B7-073F-5321-CE892877D7BA}"/>
              </a:ext>
            </a:extLst>
          </p:cNvPr>
          <p:cNvSpPr txBox="1"/>
          <p:nvPr/>
        </p:nvSpPr>
        <p:spPr>
          <a:xfrm>
            <a:off x="6228259" y="4344072"/>
            <a:ext cx="1656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Mengen Algebren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A2CB8BE-D213-1DE6-F682-B80B640A5FC0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flipH="1">
            <a:off x="5080366" y="1898119"/>
            <a:ext cx="358269" cy="242400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89D9BEA-0C5E-C064-9902-8EEC47010B84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6556464" y="1893942"/>
            <a:ext cx="500099" cy="245013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feil: nach links und rechts 16">
            <a:extLst>
              <a:ext uri="{FF2B5EF4-FFF2-40B4-BE49-F238E27FC236}">
                <a16:creationId xmlns:a16="http://schemas.microsoft.com/office/drawing/2014/main" id="{D8DBCEBD-D438-D3A7-F61A-2677B1DDC68D}"/>
              </a:ext>
            </a:extLst>
          </p:cNvPr>
          <p:cNvSpPr/>
          <p:nvPr/>
        </p:nvSpPr>
        <p:spPr>
          <a:xfrm>
            <a:off x="5861047" y="4379391"/>
            <a:ext cx="417650" cy="250509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39AE0C7-6404-8E12-DFD3-194ACA8EC622}"/>
              </a:ext>
            </a:extLst>
          </p:cNvPr>
          <p:cNvSpPr txBox="1"/>
          <p:nvPr/>
        </p:nvSpPr>
        <p:spPr>
          <a:xfrm>
            <a:off x="6664660" y="2232496"/>
            <a:ext cx="3753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/>
                <a:latin typeface="+mj-lt"/>
                <a:ea typeface="CMSY10"/>
                <a:cs typeface="Calibri" panose="020F0502020204030204" pitchFamily="34" charset="0"/>
              </a:rPr>
              <a:t>|=</a:t>
            </a:r>
            <a:r>
              <a:rPr lang="de-DE" baseline="-25000" dirty="0">
                <a:effectLst/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dirty="0">
                <a:effectLst/>
                <a:latin typeface="+mj-lt"/>
                <a:ea typeface="CMSY10"/>
                <a:cs typeface="Calibri" panose="020F0502020204030204" pitchFamily="34" charset="0"/>
              </a:rPr>
              <a:t> φ genau dann, wenn Set |= φ ≈ 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6BA35E0-ACDC-D690-AB76-93C480B88054}"/>
              </a:ext>
            </a:extLst>
          </p:cNvPr>
          <p:cNvSpPr txBox="1"/>
          <p:nvPr/>
        </p:nvSpPr>
        <p:spPr>
          <a:xfrm>
            <a:off x="1640029" y="2232496"/>
            <a:ext cx="376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⊢</a:t>
            </a:r>
            <a:r>
              <a:rPr lang="de-DE" sz="1800" baseline="-25000" dirty="0">
                <a:effectLst/>
                <a:latin typeface="+mj-lt"/>
                <a:ea typeface="CMSY1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MSY10"/>
                <a:cs typeface="CMMI8"/>
              </a:rPr>
              <a:t> 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1800" dirty="0">
                <a:effectLst/>
                <a:latin typeface="+mj-lt"/>
                <a:ea typeface="CMSY10"/>
                <a:cs typeface="TimesNewRomanPS-ItalicMT"/>
              </a:rPr>
              <a:t>genau dann, wenn </a:t>
            </a:r>
            <a:r>
              <a:rPr lang="de-DE" sz="1800" dirty="0">
                <a:effectLst/>
                <a:latin typeface="+mj-lt"/>
                <a:ea typeface="CMSY10"/>
                <a:cs typeface="CMSS10"/>
              </a:rPr>
              <a:t>BA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|</a:t>
            </a:r>
            <a:r>
              <a:rPr lang="de-DE" sz="1800" dirty="0">
                <a:effectLst/>
                <a:latin typeface="+mj-lt"/>
                <a:ea typeface="CMSY10"/>
                <a:cs typeface="CMR10"/>
              </a:rPr>
              <a:t>= 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≈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7A48E2-5635-6CF8-74E0-196CF3BE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009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48CA4-E371-58BD-DA17-6AD12D64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+mj-lt"/>
              </a:rPr>
              <a:t>Der Stonesche Darstellungssatz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751C3-AE22-D4B9-5752-53F92846B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|=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φ genau dann, wenn Set |= φ ≈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</a:p>
          <a:p>
            <a:pPr marL="36900" indent="0">
              <a:buNone/>
            </a:pPr>
            <a:endParaRPr lang="de-DE" dirty="0">
              <a:latin typeface="+mj-lt"/>
            </a:endParaRPr>
          </a:p>
          <a:p>
            <a:pPr marL="36900" indent="0">
              <a:buNone/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⊢</a:t>
            </a:r>
            <a:r>
              <a:rPr lang="de-DE" sz="2000" baseline="-25000" dirty="0">
                <a:effectLst/>
                <a:latin typeface="+mj-lt"/>
                <a:ea typeface="CMSY10"/>
                <a:cs typeface="CMMI8"/>
              </a:rPr>
              <a:t>C</a:t>
            </a:r>
            <a:r>
              <a:rPr lang="de-DE" sz="2000" dirty="0">
                <a:effectLst/>
                <a:latin typeface="+mj-lt"/>
                <a:ea typeface="CMSY10"/>
                <a:cs typeface="CMMI8"/>
              </a:rPr>
              <a:t> </a:t>
            </a:r>
            <a:r>
              <a:rPr lang="de-DE" sz="20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2000" dirty="0">
                <a:effectLst/>
                <a:latin typeface="+mj-lt"/>
                <a:ea typeface="CMSY10"/>
                <a:cs typeface="TimesNewRomanPS-ItalicMT"/>
              </a:rPr>
              <a:t>genau dann, wenn </a:t>
            </a:r>
            <a:r>
              <a:rPr lang="de-DE" sz="2000" dirty="0">
                <a:effectLst/>
                <a:latin typeface="+mj-lt"/>
                <a:ea typeface="CMSY10"/>
                <a:cs typeface="CMSS10"/>
              </a:rPr>
              <a:t>BA </a:t>
            </a:r>
            <a:r>
              <a:rPr lang="de-DE" sz="2000" dirty="0">
                <a:effectLst/>
                <a:latin typeface="+mj-lt"/>
                <a:ea typeface="CMSY10"/>
                <a:cs typeface="CMSY10"/>
              </a:rPr>
              <a:t>|</a:t>
            </a:r>
            <a:r>
              <a:rPr lang="de-DE" sz="2000" dirty="0">
                <a:effectLst/>
                <a:latin typeface="+mj-lt"/>
                <a:ea typeface="CMSY10"/>
                <a:cs typeface="CMR10"/>
              </a:rPr>
              <a:t>= </a:t>
            </a:r>
            <a:r>
              <a:rPr lang="de-DE" sz="20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2000" dirty="0">
                <a:effectLst/>
                <a:latin typeface="+mj-lt"/>
                <a:ea typeface="CMSY10"/>
                <a:cs typeface="Arial" panose="020B0604020202020204" pitchFamily="34" charset="0"/>
              </a:rPr>
              <a:t>≈</a:t>
            </a:r>
            <a:r>
              <a:rPr lang="de-DE" sz="2000" dirty="0">
                <a:effectLst/>
                <a:latin typeface="+mj-lt"/>
                <a:ea typeface="CMSY10"/>
                <a:cs typeface="CMSY10"/>
              </a:rPr>
              <a:t> 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endParaRPr lang="de-D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de-DE" dirty="0">
              <a:latin typeface="+mj-lt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effectLst/>
                <a:latin typeface="+mj-lt"/>
                <a:ea typeface="CMSY10"/>
                <a:cs typeface="Calibri" panose="020F0502020204030204" pitchFamily="34" charset="0"/>
              </a:rPr>
              <a:t>Stonescher Darstellungssatz</a:t>
            </a:r>
            <a:endParaRPr lang="de-DE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/>
                <a:latin typeface="+mj-lt"/>
                <a:ea typeface="CMSY10"/>
                <a:cs typeface="Calibri" panose="020F0502020204030204" pitchFamily="34" charset="0"/>
              </a:rPr>
              <a:t>Jede Boolesche Algebra ist isomorph zu einer Mengen Algebra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de-DE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⊢</a:t>
            </a:r>
            <a:r>
              <a:rPr lang="de-DE" sz="2000" baseline="-25000" dirty="0">
                <a:effectLst/>
                <a:latin typeface="+mj-lt"/>
                <a:ea typeface="CMSY10"/>
                <a:cs typeface="CMMI8"/>
              </a:rPr>
              <a:t>C</a:t>
            </a:r>
            <a:r>
              <a:rPr lang="de-DE" sz="2000" dirty="0">
                <a:effectLst/>
                <a:latin typeface="+mj-lt"/>
                <a:ea typeface="CMSY10"/>
                <a:cs typeface="CMMI8"/>
              </a:rPr>
              <a:t> </a:t>
            </a:r>
            <a:r>
              <a:rPr lang="de-DE" sz="2000" dirty="0">
                <a:effectLst/>
                <a:latin typeface="+mj-lt"/>
                <a:ea typeface="CMSY10"/>
                <a:cs typeface="CMMI10"/>
              </a:rPr>
              <a:t>φ genau dann, wenn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|=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φ </a:t>
            </a:r>
            <a:endParaRPr lang="de-D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de-DE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32D9B2-2462-ED47-FD19-F80A1404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367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2C586896-8960-52B0-35BC-2D8C1AF62CFF}"/>
              </a:ext>
            </a:extLst>
          </p:cNvPr>
          <p:cNvSpPr/>
          <p:nvPr/>
        </p:nvSpPr>
        <p:spPr>
          <a:xfrm>
            <a:off x="3435019" y="2662732"/>
            <a:ext cx="4975977" cy="33789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8CBDAAB-2DF5-7066-F9C8-2FB1B55717ED}"/>
              </a:ext>
            </a:extLst>
          </p:cNvPr>
          <p:cNvSpPr/>
          <p:nvPr/>
        </p:nvSpPr>
        <p:spPr>
          <a:xfrm>
            <a:off x="4932910" y="1170405"/>
            <a:ext cx="2247799" cy="1116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7A54D70-7AD5-9400-8385-CE33CDAB8942}"/>
              </a:ext>
            </a:extLst>
          </p:cNvPr>
          <p:cNvCxnSpPr>
            <a:cxnSpLocks/>
            <a:stCxn id="5" idx="0"/>
            <a:endCxn id="5" idx="4"/>
          </p:cNvCxnSpPr>
          <p:nvPr/>
        </p:nvCxnSpPr>
        <p:spPr>
          <a:xfrm>
            <a:off x="6056810" y="1170405"/>
            <a:ext cx="0" cy="1116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3B9A68C6-01D8-5AA9-4291-E2A7D9A91A77}"/>
              </a:ext>
            </a:extLst>
          </p:cNvPr>
          <p:cNvSpPr txBox="1"/>
          <p:nvPr/>
        </p:nvSpPr>
        <p:spPr>
          <a:xfrm>
            <a:off x="5524542" y="2769598"/>
            <a:ext cx="98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Algebra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7891FE-5779-A218-F097-4F878BAE8A5E}"/>
              </a:ext>
            </a:extLst>
          </p:cNvPr>
          <p:cNvSpPr txBox="1"/>
          <p:nvPr/>
        </p:nvSpPr>
        <p:spPr>
          <a:xfrm>
            <a:off x="5625735" y="768015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8B826"/>
                </a:solidFill>
              </a:rPr>
              <a:t>Logik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2C858A-30A6-DEEC-0A88-0B1362CEA6C8}"/>
              </a:ext>
            </a:extLst>
          </p:cNvPr>
          <p:cNvSpPr txBox="1"/>
          <p:nvPr/>
        </p:nvSpPr>
        <p:spPr>
          <a:xfrm>
            <a:off x="4922470" y="1559565"/>
            <a:ext cx="1032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Syntaktik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4512D9-2FDC-391B-894D-D93D2DC670ED}"/>
              </a:ext>
            </a:extLst>
          </p:cNvPr>
          <p:cNvSpPr txBox="1"/>
          <p:nvPr/>
        </p:nvSpPr>
        <p:spPr>
          <a:xfrm>
            <a:off x="6056809" y="1555388"/>
            <a:ext cx="99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Semantik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B6BC5CD-34F0-1865-5942-C2CF9F547A67}"/>
              </a:ext>
            </a:extLst>
          </p:cNvPr>
          <p:cNvSpPr/>
          <p:nvPr/>
        </p:nvSpPr>
        <p:spPr>
          <a:xfrm>
            <a:off x="4049484" y="3861469"/>
            <a:ext cx="4014652" cy="12729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74D9761-CEC4-C060-5A7C-EC969A1947FB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6056810" y="3861469"/>
            <a:ext cx="13062" cy="1272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EC1E0E7D-A566-726D-B293-678341B3BA34}"/>
              </a:ext>
            </a:extLst>
          </p:cNvPr>
          <p:cNvSpPr txBox="1"/>
          <p:nvPr/>
        </p:nvSpPr>
        <p:spPr>
          <a:xfrm>
            <a:off x="4201979" y="4322123"/>
            <a:ext cx="1756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Boolesche Algebren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1221E8C-B069-F609-B8BC-62F1296D93ED}"/>
              </a:ext>
            </a:extLst>
          </p:cNvPr>
          <p:cNvSpPr txBox="1"/>
          <p:nvPr/>
        </p:nvSpPr>
        <p:spPr>
          <a:xfrm>
            <a:off x="6228259" y="4344072"/>
            <a:ext cx="1656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Mengen Algebren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A80142D-48A2-60B1-E7F4-BAF19056EA05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flipH="1">
            <a:off x="5080366" y="1898119"/>
            <a:ext cx="358269" cy="242400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A90EC59-4ACA-1374-D1D6-099382BB2FBA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6556464" y="1893942"/>
            <a:ext cx="500099" cy="245013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feil: nach links und rechts 16">
            <a:extLst>
              <a:ext uri="{FF2B5EF4-FFF2-40B4-BE49-F238E27FC236}">
                <a16:creationId xmlns:a16="http://schemas.microsoft.com/office/drawing/2014/main" id="{7B1D544C-7F79-2030-FB90-70CC825A8B45}"/>
              </a:ext>
            </a:extLst>
          </p:cNvPr>
          <p:cNvSpPr/>
          <p:nvPr/>
        </p:nvSpPr>
        <p:spPr>
          <a:xfrm>
            <a:off x="5861047" y="4379391"/>
            <a:ext cx="417650" cy="250509"/>
          </a:xfrm>
          <a:prstGeom prst="leftRightArrow">
            <a:avLst/>
          </a:prstGeom>
          <a:solidFill>
            <a:schemeClr val="bg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95192E-B95B-3819-DEC3-9AC49581D85F}"/>
              </a:ext>
            </a:extLst>
          </p:cNvPr>
          <p:cNvSpPr txBox="1"/>
          <p:nvPr/>
        </p:nvSpPr>
        <p:spPr>
          <a:xfrm>
            <a:off x="6664660" y="2232496"/>
            <a:ext cx="3753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/>
                <a:latin typeface="+mj-lt"/>
                <a:ea typeface="CMSY10"/>
                <a:cs typeface="Calibri" panose="020F0502020204030204" pitchFamily="34" charset="0"/>
              </a:rPr>
              <a:t>|=</a:t>
            </a:r>
            <a:r>
              <a:rPr lang="de-DE" baseline="-25000" dirty="0">
                <a:effectLst/>
                <a:latin typeface="+mj-lt"/>
                <a:ea typeface="CMSY10"/>
                <a:cs typeface="Calibri" panose="020F0502020204030204" pitchFamily="34" charset="0"/>
              </a:rPr>
              <a:t>C</a:t>
            </a:r>
            <a:r>
              <a:rPr lang="de-DE" dirty="0">
                <a:effectLst/>
                <a:latin typeface="+mj-lt"/>
                <a:ea typeface="CMSY10"/>
                <a:cs typeface="Calibri" panose="020F0502020204030204" pitchFamily="34" charset="0"/>
              </a:rPr>
              <a:t> φ genau dann, wenn Set |= φ ≈ 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FA7F19E-2BFB-7E13-88F5-FDD2B2168B55}"/>
              </a:ext>
            </a:extLst>
          </p:cNvPr>
          <p:cNvSpPr txBox="1"/>
          <p:nvPr/>
        </p:nvSpPr>
        <p:spPr>
          <a:xfrm>
            <a:off x="1640029" y="2232496"/>
            <a:ext cx="376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⊢</a:t>
            </a:r>
            <a:r>
              <a:rPr lang="de-DE" sz="1800" baseline="-25000" dirty="0">
                <a:effectLst/>
                <a:latin typeface="+mj-lt"/>
                <a:ea typeface="CMSY1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MSY10"/>
                <a:cs typeface="CMMI8"/>
              </a:rPr>
              <a:t> 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1800" dirty="0">
                <a:effectLst/>
                <a:latin typeface="+mj-lt"/>
                <a:ea typeface="CMSY10"/>
                <a:cs typeface="TimesNewRomanPS-ItalicMT"/>
              </a:rPr>
              <a:t>genau dann, wenn </a:t>
            </a:r>
            <a:r>
              <a:rPr lang="de-DE" sz="1800" dirty="0">
                <a:effectLst/>
                <a:latin typeface="+mj-lt"/>
                <a:ea typeface="CMSY10"/>
                <a:cs typeface="CMSS10"/>
              </a:rPr>
              <a:t>BA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|</a:t>
            </a:r>
            <a:r>
              <a:rPr lang="de-DE" sz="1800" dirty="0">
                <a:effectLst/>
                <a:latin typeface="+mj-lt"/>
                <a:ea typeface="CMSY10"/>
                <a:cs typeface="CMR10"/>
              </a:rPr>
              <a:t>= </a:t>
            </a:r>
            <a:r>
              <a:rPr lang="de-DE" sz="1800" dirty="0">
                <a:effectLst/>
                <a:latin typeface="+mj-lt"/>
                <a:ea typeface="CMSY10"/>
                <a:cs typeface="CMMI10"/>
              </a:rPr>
              <a:t>φ </a:t>
            </a: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≈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B43CEDE-B509-67D6-4987-DED3755D829F}"/>
              </a:ext>
            </a:extLst>
          </p:cNvPr>
          <p:cNvSpPr txBox="1"/>
          <p:nvPr/>
        </p:nvSpPr>
        <p:spPr>
          <a:xfrm>
            <a:off x="4532859" y="5112503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+mj-lt"/>
              </a:rPr>
              <a:t>Der Stonesche Darstellungssatz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F7A43EC-8E1A-1C31-A263-4E0B781B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448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90680-C5BA-DBF5-A180-0E773638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fürs Zuhören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174DA0-0965-1018-BFF5-E08F91ECA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e-DE" dirty="0"/>
          </a:p>
          <a:p>
            <a:r>
              <a:rPr lang="de-DE" dirty="0"/>
              <a:t>https://www.math.uni-hamburg.de/home/khomskii/proseminar2023/venema.pdf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F908DB-BE96-12E7-25CF-989F5F90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17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6FB62C-BC57-F5AB-A22E-57CD328E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de-DE" sz="4400" dirty="0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DD5640A-D8A3-4E07-EFC5-9AB56B54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Logik und Algebra teilen sich viele Kernideen.</a:t>
            </a:r>
          </a:p>
          <a:p>
            <a:r>
              <a:rPr lang="de-DE" dirty="0">
                <a:solidFill>
                  <a:schemeClr val="tx1"/>
                </a:solidFill>
                <a:latin typeface="+mj-lt"/>
              </a:rPr>
              <a:t>Algebra bietet dadurch einen natürlichen Weg Kernkonzepte der Logik neu zu überdenken.</a:t>
            </a:r>
          </a:p>
          <a:p>
            <a:r>
              <a:rPr lang="de-DE" dirty="0">
                <a:solidFill>
                  <a:schemeClr val="tx1"/>
                </a:solidFill>
                <a:latin typeface="+mj-lt"/>
              </a:rPr>
              <a:t>Algebraischen Perspektive auf die Korrektheit und Vollständigkeit der Aussagenlogik.</a:t>
            </a: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latin typeface="+mj-lt"/>
              </a:rPr>
              <a:t>	-&gt;boolesche Algebren spielen zentrale Rolle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20DE3E-40F9-87E8-BA2D-5932FD56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76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FEACF-02C4-B200-6F0F-A5A11939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15397A-9EC9-A782-A9F3-6B9AFD2F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effectLst/>
                <a:latin typeface="+mj-lt"/>
                <a:ea typeface="Calibri" panose="020F0502020204030204" pitchFamily="34" charset="0"/>
                <a:cs typeface="CMMI10"/>
              </a:rPr>
              <a:t>Zeige, dass 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20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MI10"/>
              </a:rPr>
              <a:t>y 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R10"/>
              </a:rPr>
              <a:t>+ 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R10"/>
              </a:rPr>
              <a:t>) = (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20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MI10"/>
              </a:rPr>
              <a:t>y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R10"/>
              </a:rPr>
              <a:t>) + (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MI10"/>
              </a:rPr>
              <a:t>x </a:t>
            </a:r>
            <a:r>
              <a:rPr lang="de-DE" sz="2000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MI10"/>
              </a:rPr>
              <a:t>z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CMR10"/>
              </a:rPr>
              <a:t>) in der Algebra </a:t>
            </a:r>
            <a:r>
              <a:rPr lang="de-DE" sz="2000" i="1" dirty="0">
                <a:effectLst/>
                <a:latin typeface="Cambria Math" panose="02040503050406030204" pitchFamily="18" charset="0"/>
                <a:ea typeface="CMSY10"/>
                <a:cs typeface="EUFM10"/>
              </a:rPr>
              <a:t>L</a:t>
            </a:r>
            <a:r>
              <a:rPr lang="de-DE" sz="2000" baseline="-25000" dirty="0">
                <a:effectLst/>
                <a:latin typeface="Cambria Math" panose="02040503050406030204" pitchFamily="18" charset="0"/>
                <a:ea typeface="CMSY10"/>
                <a:cs typeface="CMMI8"/>
              </a:rPr>
              <a:t>C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R10"/>
              </a:rPr>
              <a:t>(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MI10"/>
              </a:rPr>
              <a:t>Φ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R10"/>
              </a:rPr>
              <a:t>) gilt.</a:t>
            </a:r>
            <a:endParaRPr lang="de-DE" i="1" dirty="0">
              <a:effectLst/>
              <a:latin typeface="Cambria Math" panose="02040503050406030204" pitchFamily="18" charset="0"/>
              <a:ea typeface="CMSY10"/>
              <a:cs typeface="CMR10"/>
            </a:endParaRPr>
          </a:p>
          <a:p>
            <a:r>
              <a:rPr lang="de-DE" b="0" u="none" strike="noStrike" baseline="0" dirty="0">
                <a:latin typeface="+mj-lt"/>
              </a:rPr>
              <a:t>Zeige, dass p → (q → p) in jeder Mengen Algebra gilt p → (q → p)</a:t>
            </a:r>
            <a:endParaRPr lang="de-D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100075-B58B-EA6A-6054-72F63DBA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30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6DEF0F-13B5-389C-D98D-CC800032C4ED}"/>
              </a:ext>
            </a:extLst>
          </p:cNvPr>
          <p:cNvSpPr txBox="1"/>
          <p:nvPr/>
        </p:nvSpPr>
        <p:spPr>
          <a:xfrm>
            <a:off x="8743406" y="1732449"/>
            <a:ext cx="3039291" cy="198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>
              <a:buNone/>
            </a:pPr>
            <a:r>
              <a:rPr lang="de-DE" sz="1800" i="1" dirty="0">
                <a:effectLst/>
                <a:latin typeface="+mj-lt"/>
                <a:ea typeface="Calibri" panose="020F0502020204030204" pitchFamily="34" charset="0"/>
                <a:cs typeface="EUFM10"/>
              </a:rPr>
              <a:t>L</a:t>
            </a:r>
            <a:r>
              <a:rPr lang="de-DE" sz="1800" baseline="-25000" dirty="0">
                <a:effectLst/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 := 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TI10"/>
              </a:rPr>
              <a:t>Form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(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)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/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≡</a:t>
            </a:r>
            <a:r>
              <a:rPr lang="de-DE" sz="1800" baseline="-25000" dirty="0">
                <a:effectLst/>
                <a:latin typeface="+mj-lt"/>
                <a:ea typeface="Calibri" panose="020F0502020204030204" pitchFamily="34" charset="0"/>
                <a:cs typeface="CMMI8"/>
              </a:rPr>
              <a:t>C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,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+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, </a:t>
            </a: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−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,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0)</a:t>
            </a:r>
            <a:endParaRPr lang="de-DE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 + 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 := 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 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∨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ψ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+mj-lt"/>
                <a:ea typeface="CMSY10"/>
                <a:cs typeface="Arial" panose="020B0604020202020204" pitchFamily="34" charset="0"/>
              </a:rPr>
              <a:t>−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[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 := [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CMSY10"/>
              </a:rPr>
              <a:t>￢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MI10"/>
              </a:rPr>
              <a:t>φ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</a:t>
            </a:r>
            <a:endParaRPr lang="de-DE" sz="1800" dirty="0">
              <a:effectLst/>
              <a:latin typeface="+mj-lt"/>
              <a:ea typeface="TimesNewRomanPSMT"/>
              <a:cs typeface="TimesNewRomanPSM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0 :=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[</a:t>
            </a:r>
            <a:r>
              <a:rPr lang="de-DE" sz="1800" dirty="0">
                <a:effectLst/>
                <a:latin typeface="+mj-lt"/>
                <a:ea typeface="CMSY10"/>
                <a:cs typeface="CMSY10"/>
              </a:rPr>
              <a:t>⊥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CMR10"/>
              </a:rPr>
              <a:t>]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74D349-5D2B-404A-821C-28C481E557B4}"/>
              </a:ext>
            </a:extLst>
          </p:cNvPr>
          <p:cNvSpPr txBox="1"/>
          <p:nvPr/>
        </p:nvSpPr>
        <p:spPr>
          <a:xfrm>
            <a:off x="8220891" y="3719147"/>
            <a:ext cx="2551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>
              <a:buNone/>
            </a:pP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P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(A) = (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P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(A),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∪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−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BM10"/>
                <a:cs typeface="Cambria Math" panose="02040503050406030204" pitchFamily="18" charset="0"/>
              </a:rPr>
              <a:t>∅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	∩ = (-(-A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∪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-B)) 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	A = -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BM10"/>
                <a:cs typeface="Cambria Math" panose="02040503050406030204" pitchFamily="18" charset="0"/>
              </a:rPr>
              <a:t>∅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101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17444-C869-9291-E4C1-E84D7BF4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DFA7D7-0CB8-DDB7-CC55-C6D8D38B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de-DE" sz="20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x </a:t>
            </a:r>
            <a:r>
              <a:rPr lang="de-DE" sz="2000" i="1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·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 (</a:t>
            </a:r>
            <a:r>
              <a:rPr lang="de-DE" sz="20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y </a:t>
            </a:r>
            <a:r>
              <a:rPr lang="de-DE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+</a:t>
            </a:r>
            <a:r>
              <a:rPr lang="de-DE" sz="2000" i="1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 </a:t>
            </a:r>
            <a:r>
              <a:rPr lang="de-DE" sz="20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z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) 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= [φ] </a:t>
            </a:r>
            <a:r>
              <a:rPr lang="de-DE" sz="2000" i="1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·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([ψ]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 +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[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π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]) = [φ] </a:t>
            </a:r>
            <a:r>
              <a:rPr lang="de-DE" sz="2000" i="1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·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([ψ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∨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π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]) = [φ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ambria Math" panose="02040503050406030204" pitchFamily="18" charset="0"/>
              </a:rPr>
              <a:t>∧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(ψ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∨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π)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 = [(φ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ambria Math" panose="02040503050406030204" pitchFamily="18" charset="0"/>
              </a:rPr>
              <a:t>∧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ψ)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∨ 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φ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ambria Math" panose="02040503050406030204" pitchFamily="18" charset="0"/>
              </a:rPr>
              <a:t>∧ 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π)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</a:t>
            </a:r>
          </a:p>
          <a:p>
            <a:pPr marL="36900" indent="0">
              <a:buNone/>
            </a:pP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= [φ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ambria Math" panose="02040503050406030204" pitchFamily="18" charset="0"/>
              </a:rPr>
              <a:t>∧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ψ]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 +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[ φ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ambria Math" panose="02040503050406030204" pitchFamily="18" charset="0"/>
              </a:rPr>
              <a:t>∧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 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π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 = ([φ]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·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[ ψ])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 +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([ φ]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·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 [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π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])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 = (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x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·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 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y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)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+ 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(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x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·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 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MI10"/>
              </a:rPr>
              <a:t>z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)</a:t>
            </a:r>
          </a:p>
          <a:p>
            <a:pPr marL="36900" indent="0">
              <a:buNone/>
            </a:pPr>
            <a:endParaRPr lang="de-DE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CMR10"/>
            </a:endParaRPr>
          </a:p>
          <a:p>
            <a:pPr marL="36900" indent="0">
              <a:buNone/>
            </a:pP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MR10"/>
              </a:rPr>
              <a:t>Seien M, N beliebige Mengen in A, die den Aussagen p, q entsprechen:</a:t>
            </a:r>
          </a:p>
          <a:p>
            <a:pPr marL="36900" indent="0">
              <a:buNone/>
            </a:pPr>
            <a:r>
              <a:rPr lang="de-DE" b="0" u="none" strike="noStrike" baseline="0" dirty="0">
                <a:latin typeface="+mj-lt"/>
              </a:rPr>
              <a:t>p → (q → p)</a:t>
            </a:r>
            <a:r>
              <a:rPr lang="de-DE" b="0" u="none" strike="noStrike" baseline="0" dirty="0">
                <a:effectLst/>
                <a:latin typeface="Cambria Math" panose="02040503050406030204" pitchFamily="18" charset="0"/>
              </a:rPr>
              <a:t> </a:t>
            </a:r>
            <a:r>
              <a:rPr lang="de-DE" b="0" u="none" strike="noStrike" baseline="0" dirty="0">
                <a:effectLst/>
                <a:latin typeface="Cambria Math" panose="02040503050406030204" pitchFamily="18" charset="0"/>
                <a:sym typeface="Wingdings" panose="05000000000000000000" pitchFamily="2" charset="2"/>
              </a:rPr>
              <a:t>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SY10"/>
              </a:rPr>
              <a:t>￢p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MSY10"/>
              </a:rPr>
              <a:t> (￢q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effectLst/>
                <a:latin typeface="Cambria Math" panose="02040503050406030204" pitchFamily="18" charset="0"/>
                <a:ea typeface="CMSY10"/>
                <a:cs typeface="CMSY10"/>
              </a:rPr>
              <a:t>∨</a:t>
            </a:r>
            <a:r>
              <a:rPr lang="de-DE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p)</a:t>
            </a:r>
          </a:p>
          <a:p>
            <a:pPr marL="36900" indent="0">
              <a:buNone/>
            </a:pPr>
            <a:r>
              <a:rPr lang="de-DE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 Aussage entspricht also der Menge –M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∪ (-N ∪ M) = (</a:t>
            </a:r>
            <a:r>
              <a:rPr lang="de-DE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–M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∪ M) ∪ -N = A</a:t>
            </a:r>
            <a:endParaRPr lang="de-DE" sz="2000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CMR10"/>
            </a:endParaRPr>
          </a:p>
          <a:p>
            <a:pPr marL="36900" indent="0">
              <a:buNone/>
            </a:pPr>
            <a:endParaRPr lang="de-DE" sz="2000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CMR1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19DF34-BC5D-FF39-1F23-396EA4B5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18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370B4-7B17-DE1B-2E08-5A5C5CAF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Logik als Algebra</a:t>
            </a:r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D6262F0A-947E-6103-BBA0-AA5C5BA94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303393"/>
              </p:ext>
            </p:extLst>
          </p:nvPr>
        </p:nvGraphicFramePr>
        <p:xfrm>
          <a:off x="969733" y="2194004"/>
          <a:ext cx="10241885" cy="3745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 3" descr="Mathematics">
            <a:extLst>
              <a:ext uri="{FF2B5EF4-FFF2-40B4-BE49-F238E27FC236}">
                <a16:creationId xmlns:a16="http://schemas.microsoft.com/office/drawing/2014/main" id="{8E621506-D96B-4031-34CB-802B98050584}"/>
              </a:ext>
            </a:extLst>
          </p:cNvPr>
          <p:cNvSpPr/>
          <p:nvPr/>
        </p:nvSpPr>
        <p:spPr>
          <a:xfrm>
            <a:off x="1540926" y="609600"/>
            <a:ext cx="1080843" cy="108084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hteck 6" descr="Mathematics">
            <a:extLst>
              <a:ext uri="{FF2B5EF4-FFF2-40B4-BE49-F238E27FC236}">
                <a16:creationId xmlns:a16="http://schemas.microsoft.com/office/drawing/2014/main" id="{0B144530-DA14-C0E6-0B84-4853883E963F}"/>
              </a:ext>
            </a:extLst>
          </p:cNvPr>
          <p:cNvSpPr/>
          <p:nvPr/>
        </p:nvSpPr>
        <p:spPr>
          <a:xfrm>
            <a:off x="9226240" y="554403"/>
            <a:ext cx="1080843" cy="108084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5B6D05-3C9E-F57E-116F-04EE8A68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10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566F02D8-CF36-F0B0-F7DF-A02F4896C88A}"/>
              </a:ext>
            </a:extLst>
          </p:cNvPr>
          <p:cNvSpPr/>
          <p:nvPr/>
        </p:nvSpPr>
        <p:spPr>
          <a:xfrm>
            <a:off x="3435019" y="2662732"/>
            <a:ext cx="4975977" cy="33789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B86DC53-6212-433C-0450-BCBF9F925BDE}"/>
              </a:ext>
            </a:extLst>
          </p:cNvPr>
          <p:cNvSpPr/>
          <p:nvPr/>
        </p:nvSpPr>
        <p:spPr>
          <a:xfrm>
            <a:off x="4932910" y="1170405"/>
            <a:ext cx="2247799" cy="1116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126919E-C6E8-EBBE-301E-F5DDB4296EEB}"/>
              </a:ext>
            </a:extLst>
          </p:cNvPr>
          <p:cNvCxnSpPr>
            <a:cxnSpLocks/>
            <a:stCxn id="5" idx="0"/>
            <a:endCxn id="5" idx="4"/>
          </p:cNvCxnSpPr>
          <p:nvPr/>
        </p:nvCxnSpPr>
        <p:spPr>
          <a:xfrm>
            <a:off x="6056810" y="1170405"/>
            <a:ext cx="0" cy="1116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C4AE6B75-331E-7708-D70C-9AF432B02AE8}"/>
              </a:ext>
            </a:extLst>
          </p:cNvPr>
          <p:cNvSpPr txBox="1"/>
          <p:nvPr/>
        </p:nvSpPr>
        <p:spPr>
          <a:xfrm>
            <a:off x="5524542" y="2769598"/>
            <a:ext cx="98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Algebra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472A89-AE3D-D702-E67D-60F318C0BCB6}"/>
              </a:ext>
            </a:extLst>
          </p:cNvPr>
          <p:cNvSpPr txBox="1"/>
          <p:nvPr/>
        </p:nvSpPr>
        <p:spPr>
          <a:xfrm>
            <a:off x="5625735" y="768015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8B826"/>
                </a:solidFill>
              </a:rPr>
              <a:t>Logik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EAD3E8-DB61-32CB-E0F4-DC8A925EB024}"/>
              </a:ext>
            </a:extLst>
          </p:cNvPr>
          <p:cNvSpPr txBox="1"/>
          <p:nvPr/>
        </p:nvSpPr>
        <p:spPr>
          <a:xfrm>
            <a:off x="4922470" y="1559565"/>
            <a:ext cx="1032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Syntaktik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200F7D-86D4-D8FD-80A4-FA53EE8826EA}"/>
              </a:ext>
            </a:extLst>
          </p:cNvPr>
          <p:cNvSpPr txBox="1"/>
          <p:nvPr/>
        </p:nvSpPr>
        <p:spPr>
          <a:xfrm>
            <a:off x="6056809" y="1555388"/>
            <a:ext cx="99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Semantik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46AE050-7F09-86EC-82BE-745F7856AB90}"/>
              </a:ext>
            </a:extLst>
          </p:cNvPr>
          <p:cNvSpPr/>
          <p:nvPr/>
        </p:nvSpPr>
        <p:spPr>
          <a:xfrm>
            <a:off x="4049484" y="3861469"/>
            <a:ext cx="4014652" cy="12729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20E60288-2B25-C486-67FF-545CD0693456}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6056810" y="3861469"/>
            <a:ext cx="13062" cy="1272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687E9626-8841-1D2E-D459-548CEEBFF2FB}"/>
              </a:ext>
            </a:extLst>
          </p:cNvPr>
          <p:cNvSpPr txBox="1"/>
          <p:nvPr/>
        </p:nvSpPr>
        <p:spPr>
          <a:xfrm>
            <a:off x="4201979" y="4322123"/>
            <a:ext cx="1756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Boolesche Algebren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D16E807-DBC1-B4F7-C478-4A01DE0F0219}"/>
              </a:ext>
            </a:extLst>
          </p:cNvPr>
          <p:cNvSpPr txBox="1"/>
          <p:nvPr/>
        </p:nvSpPr>
        <p:spPr>
          <a:xfrm>
            <a:off x="6228259" y="4344072"/>
            <a:ext cx="1656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Mengen Algebren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C384F95-9682-29BA-736E-9D65F453A6C9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 flipH="1">
            <a:off x="5080366" y="1898119"/>
            <a:ext cx="358269" cy="24240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9F69FC8C-052B-E5CF-7593-E3DE147E669B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6556464" y="1893942"/>
            <a:ext cx="500099" cy="245013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Pfeil: nach links und rechts 34">
            <a:extLst>
              <a:ext uri="{FF2B5EF4-FFF2-40B4-BE49-F238E27FC236}">
                <a16:creationId xmlns:a16="http://schemas.microsoft.com/office/drawing/2014/main" id="{11064048-F82A-74C4-FC65-D51F11EB0BD1}"/>
              </a:ext>
            </a:extLst>
          </p:cNvPr>
          <p:cNvSpPr/>
          <p:nvPr/>
        </p:nvSpPr>
        <p:spPr>
          <a:xfrm>
            <a:off x="5861047" y="4379391"/>
            <a:ext cx="417650" cy="250509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2FC945E-A426-5660-69EE-817F5DD4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2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35005-A220-918C-D901-CB57EEF7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Algebraisierung der Aussagelogischen Semantik</a:t>
            </a:r>
            <a:endParaRPr lang="de-DE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1A6311-9F8E-5E2C-D192-4BA939B5D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9660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(p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∨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q)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∧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(p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∨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r)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-&gt; atomare Symbole (p, q, r)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-&gt;zusammengesetzt zu komplexerer Formel (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∨, ∧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)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Was bedeuten diese Symbole?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p, q und r als abstrakte Repräsentanten einer Information</a:t>
            </a:r>
          </a:p>
          <a:p>
            <a:pPr marL="36900" indent="0">
              <a:buNone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⊥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Calibri" panose="020F0502020204030204" pitchFamily="34" charset="0"/>
              </a:rPr>
              <a:t>,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mbria Math" panose="02040503050406030204" pitchFamily="18" charset="0"/>
              </a:rPr>
              <a:t>⊤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Calibri" panose="020F0502020204030204" pitchFamily="34" charset="0"/>
              </a:rPr>
              <a:t>,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￢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Calibri" panose="020F0502020204030204" pitchFamily="34" charset="0"/>
              </a:rPr>
              <a:t>,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∨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und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Calibri" panose="020F0502020204030204" pitchFamily="34" charset="0"/>
              </a:rPr>
              <a:t> 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∧</a:t>
            </a: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als Operatoren auf der Mengen der Aussage Variablen</a:t>
            </a:r>
            <a:endParaRPr lang="de-D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F58DD4-5D6C-0B8B-6C2A-93B425C4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49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02B30-9E59-70E5-0CAB-67353B5B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cs typeface="Calibri" panose="020F0502020204030204" pitchFamily="34" charset="0"/>
              </a:rPr>
              <a:t>Algebraisierung der Aussagelogischen Semantik</a:t>
            </a:r>
            <a:endParaRPr lang="en-US" sz="31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F46255-D4C2-FC5C-75C6-C2638762DE28}"/>
              </a:ext>
            </a:extLst>
          </p:cNvPr>
          <p:cNvSpPr txBox="1"/>
          <p:nvPr/>
        </p:nvSpPr>
        <p:spPr>
          <a:xfrm>
            <a:off x="913795" y="1828801"/>
            <a:ext cx="5978072" cy="3866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</a:rPr>
              <a:t>-&gt; Formeln als Terme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26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</a:rPr>
              <a:t>Welche Algebren sind interessant?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50ABCE-7926-49F9-8512-76D07D7EB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306147" y="1"/>
            <a:ext cx="4885853" cy="6858000"/>
          </a:xfrm>
          <a:prstGeom prst="rect">
            <a:avLst/>
          </a:prstGeom>
        </p:spPr>
      </p:pic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FEF6CEF-8D19-F141-9B21-C07E4B5E8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240717"/>
              </p:ext>
            </p:extLst>
          </p:nvPr>
        </p:nvGraphicFramePr>
        <p:xfrm>
          <a:off x="7620351" y="936639"/>
          <a:ext cx="3928186" cy="451702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068744">
                  <a:extLst>
                    <a:ext uri="{9D8B030D-6E8A-4147-A177-3AD203B41FA5}">
                      <a16:colId xmlns:a16="http://schemas.microsoft.com/office/drawing/2014/main" val="2883639266"/>
                    </a:ext>
                  </a:extLst>
                </a:gridCol>
                <a:gridCol w="1859442">
                  <a:extLst>
                    <a:ext uri="{9D8B030D-6E8A-4147-A177-3AD203B41FA5}">
                      <a16:colId xmlns:a16="http://schemas.microsoft.com/office/drawing/2014/main" val="1593252487"/>
                    </a:ext>
                  </a:extLst>
                </a:gridCol>
              </a:tblGrid>
              <a:tr h="1010803">
                <a:tc>
                  <a:txBody>
                    <a:bodyPr/>
                    <a:lstStyle/>
                    <a:p>
                      <a:pPr algn="ctr"/>
                      <a:r>
                        <a:rPr lang="de-DE" sz="3100" b="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∨</a:t>
                      </a:r>
                      <a:endParaRPr lang="de-DE" sz="3100" b="0" cap="none" spc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236907" marT="47381" marB="236907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100" b="0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+</a:t>
                      </a:r>
                    </a:p>
                  </a:txBody>
                  <a:tcPr marL="0" marR="236907" marT="47381" marB="2369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10485"/>
                  </a:ext>
                </a:extLst>
              </a:tr>
              <a:tr h="876556">
                <a:tc>
                  <a:txBody>
                    <a:bodyPr/>
                    <a:lstStyle/>
                    <a:p>
                      <a:pPr algn="ctr"/>
                      <a:r>
                        <a:rPr lang="de-DE" sz="310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∧</a:t>
                      </a:r>
                      <a:endParaRPr lang="de-DE" sz="3100" cap="none" spc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236907" marT="71072" marB="236907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10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·</a:t>
                      </a:r>
                      <a:endParaRPr lang="de-DE" sz="3100" cap="none" spc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236907" marT="71072" marB="236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292765"/>
                  </a:ext>
                </a:extLst>
              </a:tr>
              <a:tr h="876556">
                <a:tc>
                  <a:txBody>
                    <a:bodyPr/>
                    <a:lstStyle/>
                    <a:p>
                      <a:pPr algn="ctr"/>
                      <a:r>
                        <a:rPr lang="en-US" sz="310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￢</a:t>
                      </a:r>
                      <a:endParaRPr lang="de-DE" sz="3100" cap="none" spc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236907" marT="71072" marB="236907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100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236907" marT="71072" marB="236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45012"/>
                  </a:ext>
                </a:extLst>
              </a:tr>
              <a:tr h="876556">
                <a:tc>
                  <a:txBody>
                    <a:bodyPr/>
                    <a:lstStyle/>
                    <a:p>
                      <a:pPr algn="ctr"/>
                      <a:r>
                        <a:rPr lang="de-DE" sz="310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⊥</a:t>
                      </a:r>
                      <a:endParaRPr lang="de-DE" sz="3100" cap="none" spc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236907" marT="71072" marB="236907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100" cap="none" spc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236907" marT="71072" marB="236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876730"/>
                  </a:ext>
                </a:extLst>
              </a:tr>
              <a:tr h="876556">
                <a:tc>
                  <a:txBody>
                    <a:bodyPr/>
                    <a:lstStyle/>
                    <a:p>
                      <a:pPr algn="ctr"/>
                      <a:r>
                        <a:rPr lang="de-DE" sz="310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⊤</a:t>
                      </a:r>
                      <a:endParaRPr lang="de-DE" sz="3100" cap="none" spc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236907" marT="71072" marB="236907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100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236907" marT="71072" marB="236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25747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F8DC09-3E77-4EC0-249A-3F5D66DF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01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30C67-5012-828E-7771-C3627204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Algebraisierung der Aussagelogischen Semantik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93885D-336E-0292-9879-1E6A92D9A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>
                <a:latin typeface="+mj-lt"/>
              </a:rPr>
              <a:t>Algebren vom Typ Bool:</a:t>
            </a:r>
          </a:p>
          <a:p>
            <a:pPr marL="36900" indent="0">
              <a:buNone/>
            </a:pPr>
            <a:r>
              <a:rPr lang="de-DE" dirty="0">
                <a:latin typeface="+mj-lt"/>
              </a:rPr>
              <a:t>Eine Menge mit einer zwei-, ein- und nullstelligen Funktion</a:t>
            </a:r>
          </a:p>
          <a:p>
            <a:pPr marL="36900" indent="0">
              <a:buNone/>
            </a:pPr>
            <a:r>
              <a:rPr lang="de-DE" i="1" dirty="0">
                <a:effectLst/>
                <a:latin typeface="+mj-lt"/>
                <a:ea typeface="Calibri" panose="020F0502020204030204" pitchFamily="34" charset="0"/>
                <a:cs typeface="EUFM10"/>
              </a:rPr>
              <a:t>A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EUFM10"/>
              </a:rPr>
              <a:t> 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= (A, +, </a:t>
            </a:r>
            <a:r>
              <a:rPr lang="de-DE" dirty="0">
                <a:effectLst/>
                <a:latin typeface="+mj-lt"/>
                <a:ea typeface="CMSY10"/>
                <a:cs typeface="Calibri" panose="020F0502020204030204" pitchFamily="34" charset="0"/>
              </a:rPr>
              <a:t>−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0)</a:t>
            </a:r>
          </a:p>
          <a:p>
            <a:pPr marL="36900" indent="0">
              <a:buNone/>
            </a:pPr>
            <a:r>
              <a:rPr lang="de-DE" dirty="0">
                <a:effectLst/>
                <a:latin typeface="+mj-lt"/>
                <a:ea typeface="CMSY10"/>
                <a:cs typeface="Calibri" panose="020F0502020204030204" pitchFamily="34" charset="0"/>
              </a:rPr>
              <a:t>a </a:t>
            </a:r>
            <a:r>
              <a:rPr lang="de-DE" dirty="0">
                <a:effectLst/>
                <a:latin typeface="+mj-lt"/>
                <a:ea typeface="CMSY10"/>
                <a:cs typeface="CMSY10"/>
              </a:rPr>
              <a:t>· </a:t>
            </a:r>
            <a:r>
              <a:rPr lang="de-DE" dirty="0">
                <a:effectLst/>
                <a:latin typeface="+mj-lt"/>
                <a:ea typeface="TimesNewRomanPSMT"/>
                <a:cs typeface="Calibri" panose="020F0502020204030204" pitchFamily="34" charset="0"/>
              </a:rPr>
              <a:t>b := </a:t>
            </a:r>
            <a:r>
              <a:rPr lang="de-DE" dirty="0">
                <a:effectLst/>
                <a:latin typeface="+mj-lt"/>
                <a:ea typeface="CMSY10"/>
                <a:cs typeface="Calibri" panose="020F0502020204030204" pitchFamily="34" charset="0"/>
              </a:rPr>
              <a:t>−(−a + −b)</a:t>
            </a:r>
            <a:r>
              <a:rPr lang="de-DE" dirty="0">
                <a:effectLst/>
                <a:latin typeface="+mj-lt"/>
                <a:ea typeface="TimesNewRomanPSMT"/>
                <a:cs typeface="Calibri" panose="020F0502020204030204" pitchFamily="34" charset="0"/>
              </a:rPr>
              <a:t> </a:t>
            </a:r>
          </a:p>
          <a:p>
            <a:pPr marL="36900" indent="0">
              <a:buNone/>
            </a:pPr>
            <a:r>
              <a:rPr lang="de-DE" dirty="0">
                <a:effectLst/>
                <a:latin typeface="+mj-lt"/>
                <a:ea typeface="TimesNewRomanPSMT"/>
                <a:cs typeface="Calibri" panose="020F0502020204030204" pitchFamily="34" charset="0"/>
              </a:rPr>
              <a:t>1 := -0 </a:t>
            </a:r>
          </a:p>
          <a:p>
            <a:pPr marL="36900" indent="0">
              <a:buNone/>
            </a:pPr>
            <a:endParaRPr lang="de-DE" dirty="0">
              <a:effectLst/>
              <a:latin typeface="+mj-lt"/>
              <a:ea typeface="TimesNewRomanPSMT"/>
              <a:cs typeface="Calibri" panose="020F0502020204030204" pitchFamily="34" charset="0"/>
            </a:endParaRPr>
          </a:p>
          <a:p>
            <a:pPr marL="36900" indent="0">
              <a:buNone/>
            </a:pPr>
            <a:r>
              <a:rPr lang="de-DE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Φ eine Menge an Aussage Variablen</a:t>
            </a:r>
          </a:p>
          <a:p>
            <a:pPr marL="36900" indent="0">
              <a:buNone/>
            </a:pPr>
            <a:r>
              <a:rPr lang="de-DE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Form(Φ) bezeichnet die Menge an Formeln, die mit Φ gebildet werden können.</a:t>
            </a:r>
            <a:endParaRPr lang="de-DE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92828D-90A2-4530-910C-0EDF7CFA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50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FDEB3-65E4-3F9D-7D81-1E74C325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Algebraisierung der Aussagelogischen Semantik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04F422-434B-B668-6418-D44F7FA46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588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Wie können wir jetzt eine Algebra vom Typ Bool bauen, die mit unseren Operationen der Aussagenlogik kompatibel ist?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:= {0, 1} als die Menge der Wahrheitswerte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θ : Φ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→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 als eine Funktion die Aussage Variablen Wahrheitswerte zuweist</a:t>
            </a:r>
          </a:p>
          <a:p>
            <a:pPr marL="36900" indent="0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˜θ: Form(Φ)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→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˜θ(p) = θ(p),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NewRomanPSMT"/>
                <a:cs typeface="Calibri" panose="020F0502020204030204" pitchFamily="34" charset="0"/>
              </a:rPr>
              <a:t>für alle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∈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Φ,</a:t>
            </a: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⊥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 = 0,</a:t>
            </a: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￢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φ) = 1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−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˜θ(φ),</a:t>
            </a: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˜θ(φ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mbria Math" panose="02040503050406030204" pitchFamily="18" charset="0"/>
              </a:rPr>
              <a:t>∨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MSY10"/>
                <a:cs typeface="Calibri" panose="020F0502020204030204" pitchFamily="34" charset="0"/>
              </a:rPr>
              <a:t>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ψ) = max(˜θ(φ), ˜θ(ψ))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Können wir diese Funktion als Homomorphismus betrachten?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F0410A-4DB5-03F0-BAFA-5366E5C3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0B4E-46ED-40BD-9C8B-F1C275419B3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569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Benutzerdefiniert 1">
      <a:majorFont>
        <a:latin typeface="Bentham"/>
        <a:ea typeface=""/>
        <a:cs typeface=""/>
      </a:majorFont>
      <a:minorFont>
        <a:latin typeface="Calisto MT"/>
        <a:ea typeface=""/>
        <a:cs typeface="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Schiefer</Template>
  <TotalTime>0</TotalTime>
  <Words>2735</Words>
  <Application>Microsoft Office PowerPoint</Application>
  <PresentationFormat>Breitbild</PresentationFormat>
  <Paragraphs>298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Bentham</vt:lpstr>
      <vt:lpstr>Calibri</vt:lpstr>
      <vt:lpstr>Calisto MT</vt:lpstr>
      <vt:lpstr>Cambria Math</vt:lpstr>
      <vt:lpstr>Symbol</vt:lpstr>
      <vt:lpstr>Wingdings 2</vt:lpstr>
      <vt:lpstr>Schiefer</vt:lpstr>
      <vt:lpstr>Boolesche Algebren</vt:lpstr>
      <vt:lpstr>Gliederung</vt:lpstr>
      <vt:lpstr>Motivation</vt:lpstr>
      <vt:lpstr>Logik als Algebra</vt:lpstr>
      <vt:lpstr>PowerPoint-Präsentation</vt:lpstr>
      <vt:lpstr>Algebraisierung der Aussagelogischen Semantik</vt:lpstr>
      <vt:lpstr>Algebraisierung der Aussagelogischen Semantik</vt:lpstr>
      <vt:lpstr>Algebraisierung der Aussagelogischen Semantik</vt:lpstr>
      <vt:lpstr>Algebraisierung der Aussagelogischen Semantik</vt:lpstr>
      <vt:lpstr>Algebraisierung der Aussagelogischen Semantik</vt:lpstr>
      <vt:lpstr>Algebraisierung der Aussagelogischen Semantik</vt:lpstr>
      <vt:lpstr>Algebraisierung der Aussagelogischen Semantik</vt:lpstr>
      <vt:lpstr>Algebraisierung der Aussagelogischen Semantik</vt:lpstr>
      <vt:lpstr>Algebraisierung der Aussagelogischen Semantik</vt:lpstr>
      <vt:lpstr>Algebraisierung der Aussagelogischen Semantik</vt:lpstr>
      <vt:lpstr>Algebraisierung der Aussagelogischen Semantik</vt:lpstr>
      <vt:lpstr>PowerPoint-Präsentation</vt:lpstr>
      <vt:lpstr>Algebraisierung der Aussagelogischen Syntaktik </vt:lpstr>
      <vt:lpstr>Algebraisierung der Aussagelogischen Syntaktik</vt:lpstr>
      <vt:lpstr>Algebraisierung der Aussagelogischen Syntaktik</vt:lpstr>
      <vt:lpstr>Algebraisierung der Aussagelogischen Syntaktik</vt:lpstr>
      <vt:lpstr>Algebraisierung der Aussagelogischen Syntaktik</vt:lpstr>
      <vt:lpstr>Algebraisierung der Aussagelogischen Syntaktik</vt:lpstr>
      <vt:lpstr>Algebraisierung der Aussagelogischen Syntaktik</vt:lpstr>
      <vt:lpstr>Algebraisierung der Aussagelogischen Syntaktik</vt:lpstr>
      <vt:lpstr>PowerPoint-Präsentation</vt:lpstr>
      <vt:lpstr>Der Stonesche Darstellungssatz</vt:lpstr>
      <vt:lpstr>PowerPoint-Präsentation</vt:lpstr>
      <vt:lpstr>Vielen Dank fürs Zuhören</vt:lpstr>
      <vt:lpstr>Aufgaben</vt:lpstr>
      <vt:lpstr>Lösungen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Boolesche  Algebren</dc:title>
  <dc:creator>David Jaeschke</dc:creator>
  <cp:lastModifiedBy>David Jaeschke</cp:lastModifiedBy>
  <cp:revision>21</cp:revision>
  <dcterms:created xsi:type="dcterms:W3CDTF">2023-03-17T15:02:56Z</dcterms:created>
  <dcterms:modified xsi:type="dcterms:W3CDTF">2023-03-24T14:00:06Z</dcterms:modified>
</cp:coreProperties>
</file>